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82" r:id="rId26"/>
    <p:sldId id="294" r:id="rId27"/>
    <p:sldId id="295" r:id="rId28"/>
    <p:sldId id="283" r:id="rId29"/>
    <p:sldId id="284" r:id="rId30"/>
    <p:sldId id="285" r:id="rId31"/>
    <p:sldId id="296" r:id="rId32"/>
    <p:sldId id="297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8" r:id="rId42"/>
    <p:sldId id="300" r:id="rId43"/>
    <p:sldId id="299" r:id="rId44"/>
    <p:sldId id="301" r:id="rId45"/>
    <p:sldId id="302" r:id="rId46"/>
    <p:sldId id="303" r:id="rId47"/>
    <p:sldId id="305" r:id="rId48"/>
    <p:sldId id="306" r:id="rId49"/>
    <p:sldId id="307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92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7D8BC7-5B8D-400A-856E-AF8279BD1D24}" type="datetimeFigureOut">
              <a:rPr lang="en-US" smtClean="0"/>
              <a:pPr/>
              <a:t>23-Aug-19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08A9F-0C1C-46AE-BA01-C8EDD760890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IE" altLang="et-EE" smtClean="0">
                <a:latin typeface="Arial" charset="0"/>
                <a:ea typeface="ＭＳ Ｐゴシック" pitchFamily="34" charset="-128"/>
              </a:rPr>
              <a:t>Give the analogy of the character recognition system.</a:t>
            </a:r>
          </a:p>
          <a:p>
            <a:pPr eaLnBrk="1" hangingPunct="1"/>
            <a:r>
              <a:rPr lang="en-IE" altLang="et-EE" smtClean="0">
                <a:latin typeface="Arial" charset="0"/>
                <a:ea typeface="ＭＳ Ｐゴシック" pitchFamily="34" charset="-128"/>
              </a:rPr>
              <a:t>Low Level: Cleaning up the image of some text</a:t>
            </a:r>
          </a:p>
          <a:p>
            <a:pPr eaLnBrk="1" hangingPunct="1"/>
            <a:r>
              <a:rPr lang="en-IE" altLang="et-EE" smtClean="0">
                <a:latin typeface="Arial" charset="0"/>
                <a:ea typeface="ＭＳ Ｐゴシック" pitchFamily="34" charset="-128"/>
              </a:rPr>
              <a:t>Mid level: Segmenting the text from the background and recognising individual characters</a:t>
            </a:r>
          </a:p>
          <a:p>
            <a:pPr eaLnBrk="1" hangingPunct="1"/>
            <a:r>
              <a:rPr lang="en-IE" altLang="et-EE" smtClean="0">
                <a:latin typeface="Arial" charset="0"/>
                <a:ea typeface="ＭＳ Ｐゴシック" pitchFamily="34" charset="-128"/>
              </a:rPr>
              <a:t>High level: Understanding what the text says</a:t>
            </a:r>
          </a:p>
          <a:p>
            <a:pPr eaLnBrk="1" hangingPunct="1"/>
            <a:endParaRPr lang="en-US" altLang="et-EE" smtClean="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598DA9D-99A7-4414-B33E-A256BAE66FBA}" type="slidenum">
              <a:rPr lang="en-US" altLang="et-EE">
                <a:latin typeface="Arial" charset="0"/>
              </a:rPr>
              <a:pPr/>
              <a:t>35</a:t>
            </a:fld>
            <a:endParaRPr lang="en-US" altLang="et-EE" dirty="0">
              <a:latin typeface="Arial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t-EE" smtClean="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F9C91C9-A106-4CBA-B919-E6AB74F099EC}" type="slidenum">
              <a:rPr lang="en-US" altLang="et-EE">
                <a:latin typeface="Arial" charset="0"/>
              </a:rPr>
              <a:pPr/>
              <a:t>36</a:t>
            </a:fld>
            <a:endParaRPr lang="en-US" altLang="et-EE" dirty="0">
              <a:latin typeface="Arial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t-EE" smtClean="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D7F7997-CD1C-4A67-B0E0-2681C0E9F355}" type="slidenum">
              <a:rPr lang="en-US" altLang="et-EE">
                <a:latin typeface="Arial" charset="0"/>
              </a:rPr>
              <a:pPr/>
              <a:t>37</a:t>
            </a:fld>
            <a:endParaRPr lang="en-US" altLang="et-EE" dirty="0">
              <a:latin typeface="Arial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t-EE" smtClean="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C480488-705B-4415-B2F6-5DA050C7C89B}" type="slidenum">
              <a:rPr lang="en-US" altLang="et-EE">
                <a:latin typeface="Arial" charset="0"/>
              </a:rPr>
              <a:pPr/>
              <a:t>39</a:t>
            </a:fld>
            <a:endParaRPr lang="en-US" altLang="et-EE" dirty="0">
              <a:latin typeface="Arial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t-EE" smtClean="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A60BD31-0E29-4E63-BCE9-6CAFBD604E19}" type="slidenum">
              <a:rPr lang="en-US" altLang="et-EE">
                <a:latin typeface="Arial" charset="0"/>
              </a:rPr>
              <a:pPr/>
              <a:t>40</a:t>
            </a:fld>
            <a:endParaRPr lang="en-US" altLang="et-EE" dirty="0">
              <a:latin typeface="Arial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et-EE" smtClean="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B11FB-85AD-46B8-803B-EDB9651DBA17}" type="datetimeFigureOut">
              <a:rPr lang="en-US" smtClean="0"/>
              <a:pPr/>
              <a:t>23-Aug-19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F5CF-4AC6-4470-9B17-3EFFEA888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B11FB-85AD-46B8-803B-EDB9651DBA17}" type="datetimeFigureOut">
              <a:rPr lang="en-US" smtClean="0"/>
              <a:pPr/>
              <a:t>23-Aug-19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F5CF-4AC6-4470-9B17-3EFFEA888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B11FB-85AD-46B8-803B-EDB9651DBA17}" type="datetimeFigureOut">
              <a:rPr lang="en-US" smtClean="0"/>
              <a:pPr/>
              <a:t>23-Aug-19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F5CF-4AC6-4470-9B17-3EFFEA888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854075"/>
            <a:ext cx="8229600" cy="5851525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B11FB-85AD-46B8-803B-EDB9651DBA17}" type="datetimeFigureOut">
              <a:rPr lang="en-US" smtClean="0"/>
              <a:pPr/>
              <a:t>23-Aug-19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F5CF-4AC6-4470-9B17-3EFFEA888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B11FB-85AD-46B8-803B-EDB9651DBA17}" type="datetimeFigureOut">
              <a:rPr lang="en-US" smtClean="0"/>
              <a:pPr/>
              <a:t>23-Aug-19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F5CF-4AC6-4470-9B17-3EFFEA888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B11FB-85AD-46B8-803B-EDB9651DBA17}" type="datetimeFigureOut">
              <a:rPr lang="en-US" smtClean="0"/>
              <a:pPr/>
              <a:t>23-Aug-19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F5CF-4AC6-4470-9B17-3EFFEA888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B11FB-85AD-46B8-803B-EDB9651DBA17}" type="datetimeFigureOut">
              <a:rPr lang="en-US" smtClean="0"/>
              <a:pPr/>
              <a:t>23-Aug-19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F5CF-4AC6-4470-9B17-3EFFEA888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B11FB-85AD-46B8-803B-EDB9651DBA17}" type="datetimeFigureOut">
              <a:rPr lang="en-US" smtClean="0"/>
              <a:pPr/>
              <a:t>23-Aug-19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F5CF-4AC6-4470-9B17-3EFFEA888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B11FB-85AD-46B8-803B-EDB9651DBA17}" type="datetimeFigureOut">
              <a:rPr lang="en-US" smtClean="0"/>
              <a:pPr/>
              <a:t>23-Aug-19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F5CF-4AC6-4470-9B17-3EFFEA888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B11FB-85AD-46B8-803B-EDB9651DBA17}" type="datetimeFigureOut">
              <a:rPr lang="en-US" smtClean="0"/>
              <a:pPr/>
              <a:t>23-Aug-19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F5CF-4AC6-4470-9B17-3EFFEA888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B11FB-85AD-46B8-803B-EDB9651DBA17}" type="datetimeFigureOut">
              <a:rPr lang="en-US" smtClean="0"/>
              <a:pPr/>
              <a:t>23-Aug-19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3F5CF-4AC6-4470-9B17-3EFFEA888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B11FB-85AD-46B8-803B-EDB9651DBA17}" type="datetimeFigureOut">
              <a:rPr lang="en-US" smtClean="0"/>
              <a:pPr/>
              <a:t>23-Aug-19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3F5CF-4AC6-4470-9B17-3EFFEA88804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://en.wikipedia.org/wiki/File:Infrared_dog.jpg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hyperlink" Target="http://en.wikipedia.org/wiki/File:Wiki_stranglesnake.jpg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//upload.wikimedia.org/wikipedia/commons/7/74/Ultrasound_range_diagram.svg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en.wikipedia.org/wiki/Pixe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DIP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2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3" y="1293813"/>
            <a:ext cx="3741737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4232275" y="1343025"/>
            <a:ext cx="4759325" cy="3000375"/>
            <a:chOff x="5282614" y="2590800"/>
            <a:chExt cx="3823010" cy="3214415"/>
          </a:xfrm>
        </p:grpSpPr>
        <p:pic>
          <p:nvPicPr>
            <p:cNvPr id="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34000" y="2590800"/>
              <a:ext cx="3459163" cy="2590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5282614" y="5210620"/>
              <a:ext cx="3823010" cy="5945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tr-TR" altLang="et-EE"/>
                <a:t>X-ray images from the space</a:t>
              </a:r>
            </a:p>
            <a:p>
              <a:pPr algn="ctr"/>
              <a:r>
                <a:rPr lang="en-US" altLang="et-EE"/>
                <a:t>The Chandra X-Ray Observatory</a:t>
              </a:r>
            </a:p>
          </p:txBody>
        </p:sp>
      </p:grp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0" y="73025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t-EE" altLang="et-EE" sz="3200" dirty="0" smtClean="0">
                <a:latin typeface="+mn-lt"/>
              </a:rPr>
              <a:t>X- rays</a:t>
            </a:r>
            <a:endParaRPr lang="en-US" altLang="et-EE" sz="3200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9" descr="http://www.aos.wisc.edu/~aalopez/aos101/wk5/e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4150" y="1433513"/>
            <a:ext cx="6165850" cy="336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Text Box 7"/>
          <p:cNvSpPr txBox="1">
            <a:spLocks noChangeArrowheads="1"/>
          </p:cNvSpPr>
          <p:nvPr/>
        </p:nvSpPr>
        <p:spPr bwMode="auto">
          <a:xfrm>
            <a:off x="457200" y="2959100"/>
            <a:ext cx="8367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t-EE" sz="2400" i="1">
                <a:solidFill>
                  <a:schemeClr val="accent2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13316" name="Oval 2"/>
          <p:cNvSpPr>
            <a:spLocks noChangeArrowheads="1"/>
          </p:cNvSpPr>
          <p:nvPr/>
        </p:nvSpPr>
        <p:spPr bwMode="auto">
          <a:xfrm>
            <a:off x="3740150" y="2492375"/>
            <a:ext cx="533400" cy="990600"/>
          </a:xfrm>
          <a:prstGeom prst="ellipse">
            <a:avLst/>
          </a:prstGeom>
          <a:noFill/>
          <a:ln w="34925" algn="ctr">
            <a:solidFill>
              <a:srgbClr val="FF0000"/>
            </a:solidFill>
            <a:prstDash val="dashDot"/>
            <a:round/>
            <a:headEnd/>
            <a:tailEnd/>
          </a:ln>
        </p:spPr>
        <p:txBody>
          <a:bodyPr/>
          <a:lstStyle/>
          <a:p>
            <a:endParaRPr lang="et-EE" altLang="et-EE" sz="2000"/>
          </a:p>
        </p:txBody>
      </p:sp>
      <p:sp>
        <p:nvSpPr>
          <p:cNvPr id="13317" name="Text Box 10"/>
          <p:cNvSpPr txBox="1">
            <a:spLocks noChangeArrowheads="1"/>
          </p:cNvSpPr>
          <p:nvPr/>
        </p:nvSpPr>
        <p:spPr bwMode="auto">
          <a:xfrm>
            <a:off x="-76200" y="6477000"/>
            <a:ext cx="2217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et-EE" sz="900" b="0"/>
              <a:t>© 2002 R. C. Gonzalez &amp; R. E. Woods</a:t>
            </a:r>
            <a:r>
              <a:rPr lang="en-US" altLang="et-EE" sz="2400" b="0">
                <a:latin typeface="Times New Roman" pitchFamily="18" charset="0"/>
              </a:rPr>
              <a:t> 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0" y="73025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t-EE" sz="3200" dirty="0" smtClean="0">
                <a:latin typeface="+mn-lt"/>
              </a:rPr>
              <a:t>Ultra-violet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Grp="1" noChangeAspect="1" noChangeArrowheads="1"/>
          </p:cNvPicPr>
          <p:nvPr>
            <p:ph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314450"/>
            <a:ext cx="5181600" cy="5265738"/>
          </a:xfrm>
          <a:noFill/>
          <a:ln>
            <a:miter lim="800000"/>
            <a:headEnd/>
            <a:tailEnd/>
          </a:ln>
        </p:spPr>
      </p:pic>
      <p:sp>
        <p:nvSpPr>
          <p:cNvPr id="14339" name="Text Box 10"/>
          <p:cNvSpPr txBox="1">
            <a:spLocks noChangeArrowheads="1"/>
          </p:cNvSpPr>
          <p:nvPr/>
        </p:nvSpPr>
        <p:spPr bwMode="auto">
          <a:xfrm>
            <a:off x="-76200" y="6477000"/>
            <a:ext cx="2217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et-EE" sz="900" b="0"/>
              <a:t>© 2002 R. C. Gonzalez &amp; R. E. Woods</a:t>
            </a:r>
            <a:r>
              <a:rPr lang="en-US" altLang="et-EE" sz="2400" b="0">
                <a:latin typeface="Times New Roman" pitchFamily="18" charset="0"/>
              </a:rPr>
              <a:t> </a:t>
            </a:r>
          </a:p>
        </p:txBody>
      </p:sp>
      <p:sp>
        <p:nvSpPr>
          <p:cNvPr id="14340" name="Text Box 6"/>
          <p:cNvSpPr txBox="1">
            <a:spLocks noChangeArrowheads="1"/>
          </p:cNvSpPr>
          <p:nvPr/>
        </p:nvSpPr>
        <p:spPr bwMode="auto">
          <a:xfrm>
            <a:off x="0" y="730250"/>
            <a:ext cx="9144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t-EE" sz="3200"/>
              <a:t>Ultra-violet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7"/>
          <p:cNvSpPr txBox="1">
            <a:spLocks noChangeArrowheads="1"/>
          </p:cNvSpPr>
          <p:nvPr/>
        </p:nvSpPr>
        <p:spPr bwMode="auto">
          <a:xfrm>
            <a:off x="457200" y="2959100"/>
            <a:ext cx="8367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t-EE" sz="2400" i="1">
                <a:solidFill>
                  <a:schemeClr val="accent2"/>
                </a:solidFill>
                <a:latin typeface="Times New Roman" pitchFamily="18" charset="0"/>
              </a:rPr>
              <a:t> 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557338" y="1503363"/>
            <a:ext cx="6165850" cy="3368675"/>
            <a:chOff x="2853531" y="1504156"/>
            <a:chExt cx="6165850" cy="3367088"/>
          </a:xfrm>
        </p:grpSpPr>
        <p:pic>
          <p:nvPicPr>
            <p:cNvPr id="15365" name="Picture 9" descr="http://www.aos.wisc.edu/~aalopez/aos101/wk5/em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853531" y="1504156"/>
              <a:ext cx="6165850" cy="3367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366" name="Oval 2"/>
            <p:cNvSpPr>
              <a:spLocks noChangeArrowheads="1"/>
            </p:cNvSpPr>
            <p:nvPr/>
          </p:nvSpPr>
          <p:spPr bwMode="auto">
            <a:xfrm rot="5400000">
              <a:off x="5334000" y="3429000"/>
              <a:ext cx="533400" cy="990600"/>
            </a:xfrm>
            <a:prstGeom prst="ellipse">
              <a:avLst/>
            </a:prstGeom>
            <a:noFill/>
            <a:ln w="34925" algn="ctr">
              <a:solidFill>
                <a:srgbClr val="FF0000"/>
              </a:solidFill>
              <a:prstDash val="dashDot"/>
              <a:round/>
              <a:headEnd/>
              <a:tailEnd/>
            </a:ln>
          </p:spPr>
          <p:txBody>
            <a:bodyPr/>
            <a:lstStyle/>
            <a:p>
              <a:endParaRPr lang="et-EE" altLang="et-EE"/>
            </a:p>
          </p:txBody>
        </p:sp>
      </p:grp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0" y="73025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t-EE" altLang="et-EE" sz="3200" dirty="0" smtClean="0">
                <a:latin typeface="+mn-lt"/>
              </a:rPr>
              <a:t>Visible light</a:t>
            </a:r>
            <a:endParaRPr lang="en-US" altLang="et-EE" sz="3200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7"/>
          <p:cNvSpPr txBox="1">
            <a:spLocks noChangeArrowheads="1"/>
          </p:cNvSpPr>
          <p:nvPr/>
        </p:nvSpPr>
        <p:spPr bwMode="auto">
          <a:xfrm>
            <a:off x="457200" y="2959100"/>
            <a:ext cx="8367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t-EE" sz="2400" i="1">
                <a:solidFill>
                  <a:schemeClr val="accent2"/>
                </a:solidFill>
                <a:latin typeface="Times New Roman" pitchFamily="18" charset="0"/>
              </a:rPr>
              <a:t> 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038600" y="1371600"/>
            <a:ext cx="3063875" cy="3065463"/>
            <a:chOff x="4876800" y="1330324"/>
            <a:chExt cx="3597275" cy="3600450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4876800" y="1330324"/>
              <a:ext cx="3597275" cy="3600450"/>
              <a:chOff x="4876800" y="1330324"/>
              <a:chExt cx="3597275" cy="3600450"/>
            </a:xfrm>
          </p:grpSpPr>
          <p:pic>
            <p:nvPicPr>
              <p:cNvPr id="16398" name="Picture 5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4876800" y="1330324"/>
                <a:ext cx="1800225" cy="1800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399" name="Picture 7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657975" y="3116261"/>
                <a:ext cx="1800225" cy="1800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400" name="Picture 8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876800" y="3130549"/>
                <a:ext cx="1797050" cy="1800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401" name="Picture 9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6677025" y="1330324"/>
                <a:ext cx="1797050" cy="1800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" name="Group 5"/>
            <p:cNvGrpSpPr>
              <a:grpSpLocks/>
            </p:cNvGrpSpPr>
            <p:nvPr/>
          </p:nvGrpSpPr>
          <p:grpSpPr bwMode="auto">
            <a:xfrm>
              <a:off x="6172200" y="1600200"/>
              <a:ext cx="2184152" cy="2032124"/>
              <a:chOff x="6172200" y="1600200"/>
              <a:chExt cx="2184152" cy="2032124"/>
            </a:xfrm>
          </p:grpSpPr>
          <p:sp>
            <p:nvSpPr>
              <p:cNvPr id="16395" name="TextBox 3"/>
              <p:cNvSpPr txBox="1">
                <a:spLocks noChangeArrowheads="1"/>
              </p:cNvSpPr>
              <p:nvPr/>
            </p:nvSpPr>
            <p:spPr bwMode="auto">
              <a:xfrm>
                <a:off x="7848600" y="1600200"/>
                <a:ext cx="35137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et-EE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R</a:t>
                </a:r>
                <a:endParaRPr lang="et-EE" altLang="et-EE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6396" name="TextBox 13"/>
              <p:cNvSpPr txBox="1">
                <a:spLocks noChangeArrowheads="1"/>
              </p:cNvSpPr>
              <p:nvPr/>
            </p:nvSpPr>
            <p:spPr bwMode="auto">
              <a:xfrm>
                <a:off x="6172200" y="3262992"/>
                <a:ext cx="36420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et-EE" b="0">
                    <a:solidFill>
                      <a:srgbClr val="00FF00"/>
                    </a:solidFill>
                    <a:latin typeface="Times New Roman" pitchFamily="18" charset="0"/>
                    <a:cs typeface="Times New Roman" pitchFamily="18" charset="0"/>
                  </a:rPr>
                  <a:t>G</a:t>
                </a:r>
                <a:endParaRPr lang="et-EE" altLang="et-EE" b="0">
                  <a:solidFill>
                    <a:srgbClr val="00FF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6397" name="TextBox 14"/>
              <p:cNvSpPr txBox="1">
                <a:spLocks noChangeArrowheads="1"/>
              </p:cNvSpPr>
              <p:nvPr/>
            </p:nvSpPr>
            <p:spPr bwMode="auto">
              <a:xfrm>
                <a:off x="8017798" y="3200400"/>
                <a:ext cx="33855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et-EE" b="0">
                    <a:solidFill>
                      <a:srgbClr val="0099FF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endParaRPr lang="et-EE" altLang="et-EE" b="0">
                  <a:solidFill>
                    <a:srgbClr val="0099FF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pic>
        <p:nvPicPr>
          <p:cNvPr id="19" name="Picture 1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86200" y="4495800"/>
            <a:ext cx="1771650" cy="206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114550" y="4495800"/>
            <a:ext cx="1771650" cy="206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77825" y="4491038"/>
            <a:ext cx="1771650" cy="206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77825" y="1430338"/>
            <a:ext cx="3392488" cy="240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0" y="73025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t-EE" altLang="et-EE" sz="3200" dirty="0" smtClean="0">
                <a:latin typeface="+mn-lt"/>
              </a:rPr>
              <a:t>Visible light</a:t>
            </a:r>
            <a:endParaRPr lang="en-US" altLang="et-EE" sz="3200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7"/>
          <p:cNvSpPr txBox="1">
            <a:spLocks noChangeArrowheads="1"/>
          </p:cNvSpPr>
          <p:nvPr/>
        </p:nvSpPr>
        <p:spPr bwMode="auto">
          <a:xfrm>
            <a:off x="457200" y="2959100"/>
            <a:ext cx="8367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t-EE" sz="2400" i="1">
                <a:solidFill>
                  <a:schemeClr val="accent2"/>
                </a:solidFill>
                <a:latin typeface="Times New Roman" pitchFamily="18" charset="0"/>
              </a:rPr>
              <a:t> 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489075" y="1503363"/>
            <a:ext cx="6165850" cy="3367087"/>
            <a:chOff x="1377950" y="595312"/>
            <a:chExt cx="6165850" cy="3367088"/>
          </a:xfrm>
        </p:grpSpPr>
        <p:pic>
          <p:nvPicPr>
            <p:cNvPr id="17414" name="Picture 9" descr="http://www.aos.wisc.edu/~aalopez/aos101/wk5/em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77950" y="595312"/>
              <a:ext cx="6165850" cy="3367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15" name="Oval 2"/>
            <p:cNvSpPr>
              <a:spLocks noChangeArrowheads="1"/>
            </p:cNvSpPr>
            <p:nvPr/>
          </p:nvSpPr>
          <p:spPr bwMode="auto">
            <a:xfrm rot="5400000">
              <a:off x="4229100" y="1506537"/>
              <a:ext cx="1066800" cy="1447800"/>
            </a:xfrm>
            <a:prstGeom prst="ellipse">
              <a:avLst/>
            </a:prstGeom>
            <a:noFill/>
            <a:ln w="34925" algn="ctr">
              <a:solidFill>
                <a:srgbClr val="FF0000"/>
              </a:solidFill>
              <a:prstDash val="dashDot"/>
              <a:round/>
              <a:headEnd/>
              <a:tailEnd/>
            </a:ln>
          </p:spPr>
          <p:txBody>
            <a:bodyPr/>
            <a:lstStyle/>
            <a:p>
              <a:endParaRPr lang="et-EE" altLang="et-EE"/>
            </a:p>
          </p:txBody>
        </p:sp>
      </p:grpSp>
      <p:sp>
        <p:nvSpPr>
          <p:cNvPr id="17412" name="Text Box 10"/>
          <p:cNvSpPr txBox="1">
            <a:spLocks noChangeArrowheads="1"/>
          </p:cNvSpPr>
          <p:nvPr/>
        </p:nvSpPr>
        <p:spPr bwMode="auto">
          <a:xfrm>
            <a:off x="-76200" y="6477000"/>
            <a:ext cx="2217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et-EE" sz="900" b="0"/>
              <a:t>© 2002 R. C. Gonzalez &amp; R. E. Woods</a:t>
            </a:r>
            <a:r>
              <a:rPr lang="en-US" altLang="et-EE" sz="2400" b="0">
                <a:latin typeface="Times New Roman" pitchFamily="18" charset="0"/>
              </a:rPr>
              <a:t> </a:t>
            </a: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0" y="73025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t-EE" altLang="et-EE" sz="3200" dirty="0" smtClean="0">
                <a:latin typeface="+mn-lt"/>
              </a:rPr>
              <a:t>Infrared</a:t>
            </a:r>
            <a:endParaRPr lang="en-US" altLang="et-EE" sz="3200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0"/>
          <p:cNvSpPr txBox="1">
            <a:spLocks noChangeArrowheads="1"/>
          </p:cNvSpPr>
          <p:nvPr/>
        </p:nvSpPr>
        <p:spPr bwMode="auto">
          <a:xfrm>
            <a:off x="-76200" y="6477000"/>
            <a:ext cx="2217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et-EE" sz="900" b="0"/>
              <a:t>© 2002 R. C. Gonzalez &amp; R. E. Woods</a:t>
            </a:r>
            <a:r>
              <a:rPr lang="en-US" altLang="et-EE" sz="2400" b="0">
                <a:latin typeface="Times New Roman" pitchFamily="18" charset="0"/>
              </a:rPr>
              <a:t> </a:t>
            </a: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0" y="73025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t-EE" altLang="et-EE" sz="3200" dirty="0" smtClean="0">
                <a:latin typeface="+mn-lt"/>
              </a:rPr>
              <a:t>Infrared</a:t>
            </a:r>
            <a:endParaRPr lang="en-US" altLang="et-EE" sz="3200" dirty="0" smtClean="0">
              <a:latin typeface="+mn-lt"/>
            </a:endParaRPr>
          </a:p>
        </p:txBody>
      </p:sp>
      <p:grpSp>
        <p:nvGrpSpPr>
          <p:cNvPr id="2" name="Group 7"/>
          <p:cNvGrpSpPr/>
          <p:nvPr/>
        </p:nvGrpSpPr>
        <p:grpSpPr>
          <a:xfrm>
            <a:off x="1335167" y="1447800"/>
            <a:ext cx="6184742" cy="1899106"/>
            <a:chOff x="1609725" y="2514600"/>
            <a:chExt cx="5334377" cy="1460851"/>
          </a:xfrm>
          <a:solidFill>
            <a:schemeClr val="bg1"/>
          </a:solidFill>
        </p:grpSpPr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1848227" y="3762375"/>
              <a:ext cx="5095875" cy="21307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altLang="et-EE" sz="1200" dirty="0" smtClean="0"/>
                <a:t>infrared ("thermal") </a:t>
              </a:r>
              <a:r>
                <a:rPr lang="tr-TR" altLang="et-EE" sz="1200" dirty="0" smtClean="0"/>
                <a:t>image                        </a:t>
              </a:r>
              <a:r>
                <a:rPr lang="et-EE" altLang="et-EE" sz="1200" dirty="0" smtClean="0"/>
                <a:t>      </a:t>
              </a:r>
              <a:r>
                <a:rPr lang="tr-TR" altLang="et-EE" sz="1200" dirty="0" smtClean="0"/>
                <a:t>Snake around the arm</a:t>
              </a:r>
              <a:endParaRPr lang="en-US" altLang="et-EE" sz="1200" dirty="0" smtClean="0"/>
            </a:p>
          </p:txBody>
        </p:sp>
        <p:grpSp>
          <p:nvGrpSpPr>
            <p:cNvPr id="3" name="Group 9"/>
            <p:cNvGrpSpPr/>
            <p:nvPr/>
          </p:nvGrpSpPr>
          <p:grpSpPr>
            <a:xfrm>
              <a:off x="1609725" y="2514600"/>
              <a:ext cx="5086350" cy="1247775"/>
              <a:chOff x="1609725" y="2514600"/>
              <a:chExt cx="5086350" cy="1247775"/>
            </a:xfrm>
            <a:grpFill/>
          </p:grpSpPr>
          <p:pic>
            <p:nvPicPr>
              <p:cNvPr id="11" name="Picture 3" descr="http://upload.wikimedia.org/wikipedia/commons/thumb/0/0c/Infrared_dog.jpg/332px-Infrared_dog.jpg">
                <a:hlinkClick r:id="rId2"/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9725" y="2514600"/>
                <a:ext cx="2438400" cy="12414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5" descr="http://upload.wikimedia.org/wikipedia/commons/thumb/e/e8/Wiki_stranglesnake.jpg/220px-Wiki_stranglesnake.jpg">
                <a:hlinkClick r:id="rId4"/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00575" y="2514600"/>
                <a:ext cx="2095500" cy="1247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" name="Group 12"/>
          <p:cNvGrpSpPr/>
          <p:nvPr/>
        </p:nvGrpSpPr>
        <p:grpSpPr>
          <a:xfrm>
            <a:off x="1600200" y="3766066"/>
            <a:ext cx="4572000" cy="2253734"/>
            <a:chOff x="2667000" y="4267200"/>
            <a:chExt cx="4572000" cy="2253734"/>
          </a:xfrm>
          <a:solidFill>
            <a:schemeClr val="bg1"/>
          </a:solidFill>
        </p:grpSpPr>
        <p:pic>
          <p:nvPicPr>
            <p:cNvPr id="14" name="Picture 10" descr="M51 UV, Visible, I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4267200"/>
              <a:ext cx="3781425" cy="1785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2667000" y="6059269"/>
              <a:ext cx="4572000" cy="461665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200" dirty="0"/>
                <a:t>Messier 51 in ultraviolet (GALEX), visible (DSS), and </a:t>
              </a:r>
              <a:r>
                <a:rPr lang="en-US" sz="1200" dirty="0">
                  <a:solidFill>
                    <a:srgbClr val="FF0000"/>
                  </a:solidFill>
                </a:rPr>
                <a:t>near infrared </a:t>
              </a:r>
              <a:r>
                <a:rPr lang="en-US" sz="1200" dirty="0"/>
                <a:t>(2MASS).</a:t>
              </a:r>
              <a:r>
                <a:rPr lang="en-US" sz="1200" dirty="0">
                  <a:solidFill>
                    <a:srgbClr val="008000"/>
                  </a:solidFill>
                </a:rPr>
                <a:t> </a:t>
              </a:r>
              <a:r>
                <a:rPr lang="en-US" sz="1200" i="1" dirty="0"/>
                <a:t>Courtesy of James </a:t>
              </a:r>
              <a:r>
                <a:rPr lang="en-US" sz="1200" i="1" dirty="0" err="1"/>
                <a:t>Fanson</a:t>
              </a:r>
              <a:r>
                <a:rPr lang="en-US" sz="1200" i="1" dirty="0"/>
                <a:t>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7"/>
          <p:cNvSpPr txBox="1">
            <a:spLocks noChangeArrowheads="1"/>
          </p:cNvSpPr>
          <p:nvPr/>
        </p:nvSpPr>
        <p:spPr bwMode="auto">
          <a:xfrm>
            <a:off x="457200" y="2959100"/>
            <a:ext cx="8367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t-EE" sz="2400" i="1">
                <a:solidFill>
                  <a:schemeClr val="accent2"/>
                </a:solidFill>
                <a:latin typeface="Times New Roman" pitchFamily="18" charset="0"/>
              </a:rPr>
              <a:t> 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417638" y="1503363"/>
            <a:ext cx="6165850" cy="3368675"/>
            <a:chOff x="4044950" y="588962"/>
            <a:chExt cx="6165850" cy="3367088"/>
          </a:xfrm>
        </p:grpSpPr>
        <p:pic>
          <p:nvPicPr>
            <p:cNvPr id="19462" name="Picture 9" descr="http://www.aos.wisc.edu/~aalopez/aos101/wk5/em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044950" y="588962"/>
              <a:ext cx="6165850" cy="3367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63" name="Oval 2"/>
            <p:cNvSpPr>
              <a:spLocks noChangeArrowheads="1"/>
            </p:cNvSpPr>
            <p:nvPr/>
          </p:nvSpPr>
          <p:spPr bwMode="auto">
            <a:xfrm rot="5400000">
              <a:off x="8113713" y="1614487"/>
              <a:ext cx="838200" cy="1143000"/>
            </a:xfrm>
            <a:prstGeom prst="ellipse">
              <a:avLst/>
            </a:prstGeom>
            <a:noFill/>
            <a:ln w="34925" algn="ctr">
              <a:solidFill>
                <a:srgbClr val="FF0000"/>
              </a:solidFill>
              <a:prstDash val="dashDot"/>
              <a:round/>
              <a:headEnd/>
              <a:tailEnd/>
            </a:ln>
          </p:spPr>
          <p:txBody>
            <a:bodyPr/>
            <a:lstStyle/>
            <a:p>
              <a:endParaRPr lang="et-EE" altLang="et-EE"/>
            </a:p>
          </p:txBody>
        </p:sp>
      </p:grpSp>
      <p:sp>
        <p:nvSpPr>
          <p:cNvPr id="19460" name="Text Box 10"/>
          <p:cNvSpPr txBox="1">
            <a:spLocks noChangeArrowheads="1"/>
          </p:cNvSpPr>
          <p:nvPr/>
        </p:nvSpPr>
        <p:spPr bwMode="auto">
          <a:xfrm>
            <a:off x="-76200" y="6477000"/>
            <a:ext cx="2217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et-EE" sz="900" b="0"/>
              <a:t>© 2002 R. C. Gonzalez &amp; R. E. Woods</a:t>
            </a:r>
            <a:r>
              <a:rPr lang="en-US" altLang="et-EE" sz="2400" b="0">
                <a:latin typeface="Times New Roman" pitchFamily="18" charset="0"/>
              </a:rPr>
              <a:t> 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0" y="73025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t-EE" sz="3200" dirty="0" smtClean="0">
                <a:latin typeface="+mn-lt"/>
              </a:rPr>
              <a:t>Microwaves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7"/>
          <p:cNvSpPr txBox="1">
            <a:spLocks noChangeArrowheads="1"/>
          </p:cNvSpPr>
          <p:nvPr/>
        </p:nvSpPr>
        <p:spPr bwMode="auto">
          <a:xfrm>
            <a:off x="457200" y="2959100"/>
            <a:ext cx="8367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t-EE" sz="2400" i="1">
                <a:solidFill>
                  <a:schemeClr val="accent2"/>
                </a:solidFill>
                <a:latin typeface="Times New Roman" pitchFamily="18" charset="0"/>
              </a:rPr>
              <a:t> </a:t>
            </a:r>
          </a:p>
        </p:txBody>
      </p:sp>
      <p:pic>
        <p:nvPicPr>
          <p:cNvPr id="15" name="Picture 8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1775" y="1676400"/>
            <a:ext cx="5226050" cy="2590800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grpSp>
        <p:nvGrpSpPr>
          <p:cNvPr id="2" name="Group 15"/>
          <p:cNvGrpSpPr/>
          <p:nvPr/>
        </p:nvGrpSpPr>
        <p:grpSpPr>
          <a:xfrm>
            <a:off x="5909469" y="1600200"/>
            <a:ext cx="3023007" cy="2760219"/>
            <a:chOff x="6233319" y="2390775"/>
            <a:chExt cx="3023007" cy="2760219"/>
          </a:xfrm>
          <a:solidFill>
            <a:schemeClr val="bg1"/>
          </a:solidFill>
        </p:grpSpPr>
        <p:pic>
          <p:nvPicPr>
            <p:cNvPr id="17" name="Picture 6" descr="http://www.sandia.gov/RADAR/images/3dsar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3722" y="2390775"/>
              <a:ext cx="2362200" cy="17716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6233319" y="4504663"/>
              <a:ext cx="3023007" cy="64633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et-EE" dirty="0" smtClean="0"/>
                <a:t>Synthetic Aperture Radar</a:t>
              </a:r>
              <a:r>
                <a:rPr lang="tr-TR" altLang="et-EE" dirty="0" smtClean="0"/>
                <a:t> </a:t>
              </a:r>
              <a:endParaRPr lang="et-EE" altLang="et-EE" dirty="0" smtClean="0"/>
            </a:p>
            <a:p>
              <a:pPr algn="ctr" eaLnBrk="1" hangingPunct="1">
                <a:defRPr/>
              </a:pPr>
              <a:r>
                <a:rPr lang="tr-TR" altLang="et-EE" dirty="0" smtClean="0"/>
                <a:t>System</a:t>
              </a:r>
              <a:endParaRPr lang="en-US" altLang="et-EE" dirty="0" smtClean="0"/>
            </a:p>
          </p:txBody>
        </p:sp>
      </p:grpSp>
      <p:sp>
        <p:nvSpPr>
          <p:cNvPr id="20485" name="Text Box 10"/>
          <p:cNvSpPr txBox="1">
            <a:spLocks noChangeArrowheads="1"/>
          </p:cNvSpPr>
          <p:nvPr/>
        </p:nvSpPr>
        <p:spPr bwMode="auto">
          <a:xfrm>
            <a:off x="-76200" y="6477000"/>
            <a:ext cx="2217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et-EE" sz="900" b="0"/>
              <a:t>© 2002 R. C. Gonzalez &amp; R. E. Woods</a:t>
            </a:r>
            <a:r>
              <a:rPr lang="en-US" altLang="et-EE" sz="2400" b="0">
                <a:latin typeface="Times New Roman" pitchFamily="18" charset="0"/>
              </a:rPr>
              <a:t> </a:t>
            </a: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0" y="730250"/>
            <a:ext cx="9144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t-EE" sz="3200"/>
              <a:t>Microwaves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7"/>
          <p:cNvSpPr txBox="1">
            <a:spLocks noChangeArrowheads="1"/>
          </p:cNvSpPr>
          <p:nvPr/>
        </p:nvSpPr>
        <p:spPr bwMode="auto">
          <a:xfrm>
            <a:off x="457200" y="2959100"/>
            <a:ext cx="8367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t-EE" sz="2400" i="1">
                <a:solidFill>
                  <a:schemeClr val="accent2"/>
                </a:solidFill>
                <a:latin typeface="Times New Roman" pitchFamily="18" charset="0"/>
              </a:rPr>
              <a:t> 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417638" y="1503363"/>
            <a:ext cx="6165850" cy="3368675"/>
            <a:chOff x="4044950" y="588962"/>
            <a:chExt cx="6165850" cy="3367088"/>
          </a:xfrm>
        </p:grpSpPr>
        <p:pic>
          <p:nvPicPr>
            <p:cNvPr id="21510" name="Picture 9" descr="http://www.aos.wisc.edu/~aalopez/aos101/wk5/em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044950" y="588962"/>
              <a:ext cx="6165850" cy="3367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511" name="Oval 2"/>
            <p:cNvSpPr>
              <a:spLocks noChangeArrowheads="1"/>
            </p:cNvSpPr>
            <p:nvPr/>
          </p:nvSpPr>
          <p:spPr bwMode="auto">
            <a:xfrm rot="5400000">
              <a:off x="9144000" y="1614487"/>
              <a:ext cx="838200" cy="1143000"/>
            </a:xfrm>
            <a:prstGeom prst="ellipse">
              <a:avLst/>
            </a:prstGeom>
            <a:noFill/>
            <a:ln w="34925" algn="ctr">
              <a:solidFill>
                <a:srgbClr val="FF0000"/>
              </a:solidFill>
              <a:prstDash val="dashDot"/>
              <a:round/>
              <a:headEnd/>
              <a:tailEnd/>
            </a:ln>
          </p:spPr>
          <p:txBody>
            <a:bodyPr/>
            <a:lstStyle/>
            <a:p>
              <a:endParaRPr lang="et-EE" altLang="et-EE"/>
            </a:p>
          </p:txBody>
        </p:sp>
      </p:grpSp>
      <p:sp>
        <p:nvSpPr>
          <p:cNvPr id="21508" name="Text Box 10"/>
          <p:cNvSpPr txBox="1">
            <a:spLocks noChangeArrowheads="1"/>
          </p:cNvSpPr>
          <p:nvPr/>
        </p:nvSpPr>
        <p:spPr bwMode="auto">
          <a:xfrm>
            <a:off x="-76200" y="6477000"/>
            <a:ext cx="2217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et-EE" sz="900" b="0"/>
              <a:t>© 2002 R. C. Gonzalez &amp; R. E. Woods</a:t>
            </a:r>
            <a:r>
              <a:rPr lang="en-US" altLang="et-EE" sz="2400" b="0">
                <a:latin typeface="Times New Roman" pitchFamily="18" charset="0"/>
              </a:rPr>
              <a:t> 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0" y="73025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t-EE" sz="3200" dirty="0" smtClean="0">
                <a:latin typeface="+mn-lt"/>
              </a:rPr>
              <a:t>Radio Waves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68580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t-EE" sz="3200" dirty="0" smtClean="0">
                <a:latin typeface="+mj-lt"/>
              </a:rPr>
              <a:t>Image </a:t>
            </a:r>
            <a:r>
              <a:rPr lang="en-US" altLang="et-EE" sz="3200" dirty="0" smtClean="0">
                <a:solidFill>
                  <a:srgbClr val="FF0000"/>
                </a:solidFill>
                <a:latin typeface="+mj-lt"/>
              </a:rPr>
              <a:t>–</a:t>
            </a:r>
            <a:r>
              <a:rPr lang="en-US" altLang="et-EE" sz="3200" dirty="0" smtClean="0">
                <a:solidFill>
                  <a:srgbClr val="000099"/>
                </a:solidFill>
                <a:latin typeface="+mj-lt"/>
              </a:rPr>
              <a:t> </a:t>
            </a:r>
            <a:r>
              <a:rPr lang="en-US" altLang="et-EE" sz="3200" dirty="0" smtClean="0">
                <a:latin typeface="+mj-lt"/>
              </a:rPr>
              <a:t>digital image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57200" y="1600200"/>
            <a:ext cx="8367713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50000"/>
              </a:spcBef>
              <a:defRPr/>
            </a:pPr>
            <a:r>
              <a:rPr lang="en-US" altLang="et-EE" sz="2200" b="0" dirty="0" smtClean="0">
                <a:latin typeface="+mn-lt"/>
              </a:rPr>
              <a:t>An image is a two-dimensional function </a:t>
            </a:r>
            <a:r>
              <a:rPr lang="en-US" altLang="et-EE" sz="2200" dirty="0" smtClean="0">
                <a:solidFill>
                  <a:srgbClr val="FF0000"/>
                </a:solidFill>
                <a:latin typeface="+mn-lt"/>
              </a:rPr>
              <a:t>f(</a:t>
            </a:r>
            <a:r>
              <a:rPr lang="en-US" altLang="et-EE" sz="2200" dirty="0" err="1" smtClean="0">
                <a:solidFill>
                  <a:srgbClr val="FF0000"/>
                </a:solidFill>
                <a:latin typeface="+mn-lt"/>
              </a:rPr>
              <a:t>x,y</a:t>
            </a:r>
            <a:r>
              <a:rPr lang="en-US" altLang="et-EE" sz="2200" dirty="0" smtClean="0">
                <a:solidFill>
                  <a:srgbClr val="FF0000"/>
                </a:solidFill>
                <a:latin typeface="+mn-lt"/>
              </a:rPr>
              <a:t>)</a:t>
            </a:r>
            <a:r>
              <a:rPr lang="en-US" altLang="et-EE" sz="2200" b="0" dirty="0" smtClean="0">
                <a:latin typeface="+mn-lt"/>
              </a:rPr>
              <a:t>, where x and y are the </a:t>
            </a:r>
            <a:r>
              <a:rPr lang="en-US" altLang="et-EE" sz="2200" dirty="0" smtClean="0">
                <a:solidFill>
                  <a:srgbClr val="FF0000"/>
                </a:solidFill>
                <a:latin typeface="+mn-lt"/>
              </a:rPr>
              <a:t>spatial</a:t>
            </a:r>
            <a:r>
              <a:rPr lang="en-US" altLang="et-EE" sz="2200" b="0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et-EE" sz="2200" b="0" dirty="0" smtClean="0">
                <a:latin typeface="+mn-lt"/>
              </a:rPr>
              <a:t>(plane) coordinates, and the amplitude of </a:t>
            </a:r>
            <a:r>
              <a:rPr lang="en-US" altLang="et-EE" sz="2200" dirty="0" smtClean="0">
                <a:solidFill>
                  <a:srgbClr val="FF0000"/>
                </a:solidFill>
                <a:latin typeface="+mn-lt"/>
              </a:rPr>
              <a:t>f</a:t>
            </a:r>
            <a:r>
              <a:rPr lang="en-US" altLang="et-EE" sz="2200" b="0" dirty="0" smtClean="0">
                <a:solidFill>
                  <a:srgbClr val="CC3300"/>
                </a:solidFill>
                <a:latin typeface="+mn-lt"/>
              </a:rPr>
              <a:t> </a:t>
            </a:r>
            <a:r>
              <a:rPr lang="en-US" altLang="et-EE" sz="2200" b="0" dirty="0" smtClean="0">
                <a:latin typeface="+mn-lt"/>
              </a:rPr>
              <a:t>at any pair of coordinates (</a:t>
            </a:r>
            <a:r>
              <a:rPr lang="en-US" altLang="et-EE" sz="2200" b="0" dirty="0" err="1" smtClean="0">
                <a:latin typeface="+mn-lt"/>
              </a:rPr>
              <a:t>x,y</a:t>
            </a:r>
            <a:r>
              <a:rPr lang="en-US" altLang="et-EE" sz="2200" b="0" dirty="0" smtClean="0">
                <a:latin typeface="+mn-lt"/>
              </a:rPr>
              <a:t>) is called the intensity of the image at that level. 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457200" y="3200400"/>
            <a:ext cx="8367713" cy="144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0" hangingPunct="0">
              <a:spcBef>
                <a:spcPct val="50000"/>
              </a:spcBef>
            </a:pPr>
            <a:r>
              <a:rPr lang="en-US" altLang="et-EE" sz="2200" b="0" dirty="0">
                <a:cs typeface="Arial" charset="0"/>
              </a:rPr>
              <a:t>If </a:t>
            </a:r>
            <a:r>
              <a:rPr lang="en-US" altLang="et-EE" sz="2200" dirty="0" err="1">
                <a:solidFill>
                  <a:srgbClr val="FF0000"/>
                </a:solidFill>
                <a:cs typeface="Arial" charset="0"/>
              </a:rPr>
              <a:t>x,y</a:t>
            </a:r>
            <a:r>
              <a:rPr lang="en-US" altLang="et-EE" sz="2200" b="0" dirty="0">
                <a:cs typeface="Arial" charset="0"/>
              </a:rPr>
              <a:t> and the </a:t>
            </a:r>
            <a:r>
              <a:rPr lang="en-US" altLang="et-EE" sz="2200" dirty="0">
                <a:solidFill>
                  <a:srgbClr val="FF0000"/>
                </a:solidFill>
                <a:cs typeface="Arial" charset="0"/>
              </a:rPr>
              <a:t>amplitude</a:t>
            </a:r>
            <a:r>
              <a:rPr lang="en-US" altLang="et-EE" sz="2200" b="0" dirty="0">
                <a:cs typeface="Arial" charset="0"/>
              </a:rPr>
              <a:t> values of </a:t>
            </a:r>
            <a:r>
              <a:rPr lang="en-US" altLang="et-EE" sz="2200" dirty="0">
                <a:solidFill>
                  <a:srgbClr val="FF0000"/>
                </a:solidFill>
                <a:cs typeface="Arial" charset="0"/>
              </a:rPr>
              <a:t>f</a:t>
            </a:r>
            <a:r>
              <a:rPr lang="en-US" altLang="et-EE" sz="2200" b="0" dirty="0">
                <a:cs typeface="Arial" charset="0"/>
              </a:rPr>
              <a:t> are </a:t>
            </a:r>
            <a:r>
              <a:rPr lang="en-US" altLang="et-EE" sz="2200" dirty="0">
                <a:solidFill>
                  <a:srgbClr val="FF0000"/>
                </a:solidFill>
                <a:cs typeface="Arial" charset="0"/>
              </a:rPr>
              <a:t>finite</a:t>
            </a:r>
            <a:r>
              <a:rPr lang="en-US" altLang="et-EE" sz="2200" b="0" dirty="0">
                <a:cs typeface="Arial" charset="0"/>
              </a:rPr>
              <a:t> and </a:t>
            </a:r>
            <a:r>
              <a:rPr lang="en-US" altLang="et-EE" sz="2200" dirty="0">
                <a:solidFill>
                  <a:srgbClr val="FF0000"/>
                </a:solidFill>
                <a:cs typeface="Arial" charset="0"/>
              </a:rPr>
              <a:t>discrete quantities</a:t>
            </a:r>
            <a:r>
              <a:rPr lang="en-US" altLang="et-EE" sz="2200" b="0" dirty="0">
                <a:cs typeface="Arial" charset="0"/>
              </a:rPr>
              <a:t>, we call the image a </a:t>
            </a:r>
            <a:r>
              <a:rPr lang="en-US" altLang="et-EE" sz="2200" dirty="0">
                <a:solidFill>
                  <a:srgbClr val="FF0000"/>
                </a:solidFill>
                <a:cs typeface="Arial" charset="0"/>
              </a:rPr>
              <a:t>digital image</a:t>
            </a:r>
            <a:r>
              <a:rPr lang="en-US" altLang="et-EE" sz="2200" b="0" dirty="0">
                <a:cs typeface="Arial" charset="0"/>
              </a:rPr>
              <a:t>. A digital image is composed of a finite number of elements called </a:t>
            </a:r>
            <a:r>
              <a:rPr lang="en-US" altLang="et-EE" sz="2200" dirty="0">
                <a:solidFill>
                  <a:srgbClr val="FF0000"/>
                </a:solidFill>
                <a:cs typeface="Arial" charset="0"/>
              </a:rPr>
              <a:t>pixels</a:t>
            </a:r>
            <a:r>
              <a:rPr lang="en-US" altLang="et-EE" sz="2200" b="0" dirty="0">
                <a:cs typeface="Arial" charset="0"/>
              </a:rPr>
              <a:t>, each of which has a particular location and value.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7"/>
          <p:cNvSpPr txBox="1">
            <a:spLocks noChangeArrowheads="1"/>
          </p:cNvSpPr>
          <p:nvPr/>
        </p:nvSpPr>
        <p:spPr bwMode="auto">
          <a:xfrm>
            <a:off x="457200" y="2959100"/>
            <a:ext cx="8367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t-EE" sz="2400" i="1">
                <a:solidFill>
                  <a:schemeClr val="accent2"/>
                </a:solidFill>
                <a:latin typeface="Times New Roman" pitchFamily="18" charset="0"/>
              </a:rPr>
              <a:t> 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033463" y="1452563"/>
            <a:ext cx="4267200" cy="4667250"/>
            <a:chOff x="5486400" y="2438400"/>
            <a:chExt cx="3333750" cy="3614782"/>
          </a:xfrm>
        </p:grpSpPr>
        <p:pic>
          <p:nvPicPr>
            <p:cNvPr id="22534" name="Picture 6" descr="http://hendrix2.uoregon.edu/~imamura/102/images/Magnetic-Resonance-Imaging1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486400" y="2438400"/>
              <a:ext cx="3333750" cy="3305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35" name="Rectangle 12"/>
            <p:cNvSpPr>
              <a:spLocks noChangeArrowheads="1"/>
            </p:cNvSpPr>
            <p:nvPr/>
          </p:nvSpPr>
          <p:spPr bwMode="auto">
            <a:xfrm>
              <a:off x="5492180" y="5767115"/>
              <a:ext cx="3295650" cy="286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tr-TR" altLang="et-EE"/>
                <a:t>MRI image slices from the brain</a:t>
              </a:r>
              <a:endParaRPr lang="en-US" altLang="et-EE"/>
            </a:p>
          </p:txBody>
        </p:sp>
      </p:grpSp>
      <p:sp>
        <p:nvSpPr>
          <p:cNvPr id="22532" name="Text Box 10"/>
          <p:cNvSpPr txBox="1">
            <a:spLocks noChangeArrowheads="1"/>
          </p:cNvSpPr>
          <p:nvPr/>
        </p:nvSpPr>
        <p:spPr bwMode="auto">
          <a:xfrm>
            <a:off x="-76200" y="6477000"/>
            <a:ext cx="2217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et-EE" sz="900" b="0"/>
              <a:t>© 2002 R. C. Gonzalez &amp; R. E. Woods</a:t>
            </a:r>
            <a:r>
              <a:rPr lang="en-US" altLang="et-EE" sz="2400" b="0">
                <a:latin typeface="Times New Roman" pitchFamily="18" charset="0"/>
              </a:rPr>
              <a:t> 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0" y="730250"/>
            <a:ext cx="91440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t-EE" sz="3200" dirty="0"/>
              <a:t>Radio Waves</a:t>
            </a:r>
          </a:p>
          <a:p>
            <a:pPr algn="ctr">
              <a:spcBef>
                <a:spcPct val="50000"/>
              </a:spcBef>
              <a:defRPr/>
            </a:pPr>
            <a:endParaRPr lang="en-US" altLang="et-EE" sz="3200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0" y="785813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t-EE" sz="3200" dirty="0" smtClean="0">
                <a:latin typeface="+mj-lt"/>
              </a:rPr>
              <a:t>Digital Images based on the EM Spectrum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1028700" y="1363663"/>
            <a:ext cx="723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t-EE" sz="2400" dirty="0" smtClean="0">
                <a:latin typeface="+mn-lt"/>
              </a:rPr>
              <a:t>An example showing Imaging in all of the bands</a:t>
            </a:r>
          </a:p>
        </p:txBody>
      </p:sp>
      <p:pic>
        <p:nvPicPr>
          <p:cNvPr id="23556" name="Picture 6"/>
          <p:cNvPicPr>
            <a:picLocks noGrp="1" noChangeAspect="1" noChangeArrowheads="1"/>
          </p:cNvPicPr>
          <p:nvPr>
            <p:ph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2362200"/>
            <a:ext cx="8153400" cy="2441575"/>
          </a:xfrm>
          <a:noFill/>
          <a:ln>
            <a:miter lim="800000"/>
            <a:headEnd/>
            <a:tailEnd/>
          </a:ln>
        </p:spPr>
      </p:pic>
      <p:sp>
        <p:nvSpPr>
          <p:cNvPr id="23557" name="Line 8"/>
          <p:cNvSpPr>
            <a:spLocks noChangeShapeType="1"/>
          </p:cNvSpPr>
          <p:nvPr/>
        </p:nvSpPr>
        <p:spPr bwMode="auto">
          <a:xfrm flipH="1">
            <a:off x="4495800" y="4191000"/>
            <a:ext cx="152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558" name="Text Box 9"/>
          <p:cNvSpPr txBox="1">
            <a:spLocks noChangeArrowheads="1"/>
          </p:cNvSpPr>
          <p:nvPr/>
        </p:nvSpPr>
        <p:spPr bwMode="auto">
          <a:xfrm>
            <a:off x="3771900" y="5332413"/>
            <a:ext cx="1752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t-EE">
                <a:solidFill>
                  <a:srgbClr val="FF0000"/>
                </a:solidFill>
              </a:rPr>
              <a:t>Visible light</a:t>
            </a:r>
          </a:p>
        </p:txBody>
      </p:sp>
      <p:sp>
        <p:nvSpPr>
          <p:cNvPr id="23559" name="Text Box 10"/>
          <p:cNvSpPr txBox="1">
            <a:spLocks noChangeArrowheads="1"/>
          </p:cNvSpPr>
          <p:nvPr/>
        </p:nvSpPr>
        <p:spPr bwMode="auto">
          <a:xfrm>
            <a:off x="-76200" y="6477000"/>
            <a:ext cx="2217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et-EE" sz="900" b="0"/>
              <a:t>© 2002 R. C. Gonzalez &amp; R. E. Woods</a:t>
            </a:r>
            <a:r>
              <a:rPr lang="en-US" altLang="et-EE" sz="2400" b="0">
                <a:latin typeface="Times New Roman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3"/>
          <p:cNvSpPr txBox="1">
            <a:spLocks noChangeArrowheads="1"/>
          </p:cNvSpPr>
          <p:nvPr/>
        </p:nvSpPr>
        <p:spPr bwMode="auto">
          <a:xfrm>
            <a:off x="0" y="68580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tr-TR" altLang="et-EE" sz="3200" dirty="0" smtClean="0">
                <a:latin typeface="+mj-lt"/>
              </a:rPr>
              <a:t>Ultrasound Imaging</a:t>
            </a:r>
            <a:endParaRPr lang="en-US" altLang="et-EE" sz="3200" dirty="0" smtClean="0">
              <a:latin typeface="+mj-lt"/>
            </a:endParaRPr>
          </a:p>
        </p:txBody>
      </p:sp>
      <p:sp>
        <p:nvSpPr>
          <p:cNvPr id="24579" name="Text Box 9"/>
          <p:cNvSpPr txBox="1">
            <a:spLocks noChangeArrowheads="1"/>
          </p:cNvSpPr>
          <p:nvPr/>
        </p:nvSpPr>
        <p:spPr bwMode="auto">
          <a:xfrm>
            <a:off x="3414713" y="3349625"/>
            <a:ext cx="26289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tr-TR" altLang="et-EE">
                <a:solidFill>
                  <a:srgbClr val="FF0000"/>
                </a:solidFill>
              </a:rPr>
              <a:t>Ultrasonic spectrum</a:t>
            </a:r>
            <a:endParaRPr lang="en-US" altLang="et-EE">
              <a:solidFill>
                <a:srgbClr val="FF0000"/>
              </a:solidFill>
            </a:endParaRPr>
          </a:p>
        </p:txBody>
      </p:sp>
      <p:pic>
        <p:nvPicPr>
          <p:cNvPr id="24580" name="Picture 2" descr="File:Ultrasound range diagram.svg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465263"/>
            <a:ext cx="7629525" cy="180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4" descr="http://t0.gstatic.com/images?q=tbn:ANd9GcTPbHU0ynnCvBc24SbjU3q0I80VZO9tldatShtLPqlaAqhXPDt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0550" y="3781425"/>
            <a:ext cx="246697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6" descr="http://t1.gstatic.com/images?q=tbn:ANd9GcSREK4PZw03pcKyWBnH2iTwnAvHNLO0APjJpCDisMaXI3FTEQUhg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29000" y="3802063"/>
            <a:ext cx="1981200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3" name="Text Box 9"/>
          <p:cNvSpPr txBox="1">
            <a:spLocks noChangeArrowheads="1"/>
          </p:cNvSpPr>
          <p:nvPr/>
        </p:nvSpPr>
        <p:spPr bwMode="auto">
          <a:xfrm>
            <a:off x="484188" y="5651500"/>
            <a:ext cx="2679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tr-TR" altLang="et-EE"/>
              <a:t>Ultrasonic Baby image during pragnancy</a:t>
            </a:r>
            <a:endParaRPr lang="en-US" altLang="et-EE"/>
          </a:p>
        </p:txBody>
      </p:sp>
      <p:sp>
        <p:nvSpPr>
          <p:cNvPr id="24584" name="Text Box 9"/>
          <p:cNvSpPr txBox="1">
            <a:spLocks noChangeArrowheads="1"/>
          </p:cNvSpPr>
          <p:nvPr/>
        </p:nvSpPr>
        <p:spPr bwMode="auto">
          <a:xfrm>
            <a:off x="3438525" y="5678488"/>
            <a:ext cx="21907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tr-TR" altLang="et-EE"/>
              <a:t>Ultrasound image acquisition device</a:t>
            </a:r>
            <a:endParaRPr lang="en-US" altLang="et-EE"/>
          </a:p>
        </p:txBody>
      </p:sp>
      <p:sp>
        <p:nvSpPr>
          <p:cNvPr id="24585" name="Text Box 10"/>
          <p:cNvSpPr txBox="1">
            <a:spLocks noChangeArrowheads="1"/>
          </p:cNvSpPr>
          <p:nvPr/>
        </p:nvSpPr>
        <p:spPr bwMode="auto">
          <a:xfrm>
            <a:off x="-76200" y="6477000"/>
            <a:ext cx="2217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et-EE" sz="900" b="0"/>
              <a:t>© 2002 R. C. Gonzalez &amp; R. E. Woods</a:t>
            </a:r>
            <a:r>
              <a:rPr lang="en-US" altLang="et-EE" sz="2400" b="0">
                <a:latin typeface="Times New Roman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AutoShape 14"/>
          <p:cNvSpPr>
            <a:spLocks noChangeArrowheads="1"/>
          </p:cNvSpPr>
          <p:nvPr/>
        </p:nvSpPr>
        <p:spPr bwMode="auto">
          <a:xfrm>
            <a:off x="152400" y="2846388"/>
            <a:ext cx="8915400" cy="755650"/>
          </a:xfrm>
          <a:prstGeom prst="rightArrow">
            <a:avLst>
              <a:gd name="adj1" fmla="val 53046"/>
              <a:gd name="adj2" fmla="val 82982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37931725" indent="-37474525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endParaRPr lang="en-GB" altLang="et-EE" sz="1100" smtClean="0">
              <a:latin typeface="+mj-lt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685800"/>
            <a:ext cx="8458200" cy="1676400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buClr>
                <a:srgbClr val="FF0000"/>
              </a:buClr>
              <a:buFontTx/>
              <a:buNone/>
              <a:defRPr/>
            </a:pPr>
            <a:r>
              <a:rPr lang="en-IE" altLang="et-EE" sz="2200" dirty="0" smtClean="0">
                <a:latin typeface="+mj-lt"/>
                <a:ea typeface="ＭＳ Ｐゴシック" pitchFamily="34" charset="-128"/>
              </a:rPr>
              <a:t>The continuum from image processing to computer vision can be broken up into low-, mid- and high-level processes</a:t>
            </a:r>
            <a:endParaRPr lang="en-US" altLang="et-EE" sz="2200" dirty="0" smtClean="0">
              <a:latin typeface="+mj-lt"/>
              <a:ea typeface="ＭＳ Ｐゴシック" pitchFamily="34" charset="-128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81000" y="1778000"/>
            <a:ext cx="2362200" cy="2794000"/>
            <a:chOff x="252" y="1413"/>
            <a:chExt cx="1476" cy="1572"/>
          </a:xfrm>
        </p:grpSpPr>
        <p:sp>
          <p:nvSpPr>
            <p:cNvPr id="18443" name="Text Box 4"/>
            <p:cNvSpPr txBox="1">
              <a:spLocks noChangeArrowheads="1"/>
            </p:cNvSpPr>
            <p:nvPr/>
          </p:nvSpPr>
          <p:spPr bwMode="auto">
            <a:xfrm>
              <a:off x="252" y="1413"/>
              <a:ext cx="1476" cy="477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IE" altLang="et-EE" dirty="0" smtClean="0">
                  <a:solidFill>
                    <a:srgbClr val="FF0000"/>
                  </a:solidFill>
                  <a:latin typeface="+mj-lt"/>
                  <a:cs typeface="Times New Roman" pitchFamily="18" charset="0"/>
                </a:rPr>
                <a:t>Low Level Process</a:t>
              </a:r>
              <a:endParaRPr lang="en-US" altLang="et-EE" dirty="0" smtClean="0">
                <a:solidFill>
                  <a:srgbClr val="FF0000"/>
                </a:solidFill>
                <a:latin typeface="+mj-lt"/>
                <a:cs typeface="Times New Roman" pitchFamily="18" charset="0"/>
              </a:endParaRPr>
            </a:p>
          </p:txBody>
        </p:sp>
        <p:sp>
          <p:nvSpPr>
            <p:cNvPr id="18444" name="Text Box 7"/>
            <p:cNvSpPr txBox="1">
              <a:spLocks noChangeArrowheads="1"/>
            </p:cNvSpPr>
            <p:nvPr/>
          </p:nvSpPr>
          <p:spPr bwMode="auto">
            <a:xfrm>
              <a:off x="252" y="1648"/>
              <a:ext cx="1476" cy="1337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IE" altLang="et-EE" dirty="0" smtClean="0">
                  <a:latin typeface="+mj-lt"/>
                  <a:cs typeface="Times New Roman" pitchFamily="18" charset="0"/>
                </a:rPr>
                <a:t>Input: Image</a:t>
              </a:r>
              <a:endParaRPr lang="et-EE" altLang="et-EE" dirty="0" smtClean="0">
                <a:latin typeface="+mj-lt"/>
                <a:cs typeface="Times New Roman" pitchFamily="18" charset="0"/>
              </a:endParaRPr>
            </a:p>
            <a:p>
              <a:pPr eaLnBrk="1" hangingPunct="1">
                <a:spcBef>
                  <a:spcPct val="50000"/>
                </a:spcBef>
                <a:defRPr/>
              </a:pPr>
              <a:r>
                <a:rPr lang="en-IE" altLang="et-EE" dirty="0" smtClean="0">
                  <a:latin typeface="+mj-lt"/>
                  <a:cs typeface="Times New Roman" pitchFamily="18" charset="0"/>
                </a:rPr>
                <a:t>Output: Image</a:t>
              </a:r>
            </a:p>
            <a:p>
              <a:pPr eaLnBrk="1" hangingPunct="1">
                <a:spcBef>
                  <a:spcPct val="50000"/>
                </a:spcBef>
                <a:defRPr/>
              </a:pPr>
              <a:endParaRPr lang="en-IE" altLang="et-EE" dirty="0" smtClean="0">
                <a:latin typeface="+mj-lt"/>
                <a:cs typeface="Times New Roman" pitchFamily="18" charset="0"/>
              </a:endParaRPr>
            </a:p>
            <a:p>
              <a:pPr eaLnBrk="1" hangingPunct="1">
                <a:spcBef>
                  <a:spcPct val="50000"/>
                </a:spcBef>
                <a:defRPr/>
              </a:pPr>
              <a:r>
                <a:rPr lang="en-IE" altLang="et-EE" dirty="0" smtClean="0">
                  <a:latin typeface="+mj-lt"/>
                  <a:cs typeface="Times New Roman" pitchFamily="18" charset="0"/>
                </a:rPr>
                <a:t>Examples: </a:t>
              </a:r>
              <a:r>
                <a:rPr lang="en-IE" altLang="et-EE" dirty="0" smtClean="0">
                  <a:solidFill>
                    <a:srgbClr val="FF0000"/>
                  </a:solidFill>
                  <a:latin typeface="+mj-lt"/>
                  <a:cs typeface="Times New Roman" pitchFamily="18" charset="0"/>
                </a:rPr>
                <a:t>Noise removal, image sharpening</a:t>
              </a:r>
              <a:endParaRPr lang="en-US" altLang="et-EE" dirty="0" smtClean="0">
                <a:solidFill>
                  <a:srgbClr val="FF0000"/>
                </a:solidFill>
                <a:latin typeface="+mj-lt"/>
                <a:cs typeface="Times New Roman" pitchFamily="18" charset="0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2971800" y="1778000"/>
            <a:ext cx="2209800" cy="2794000"/>
            <a:chOff x="2142" y="1360"/>
            <a:chExt cx="1476" cy="1572"/>
          </a:xfrm>
        </p:grpSpPr>
        <p:sp>
          <p:nvSpPr>
            <p:cNvPr id="18441" name="Text Box 5"/>
            <p:cNvSpPr txBox="1">
              <a:spLocks noChangeArrowheads="1"/>
            </p:cNvSpPr>
            <p:nvPr/>
          </p:nvSpPr>
          <p:spPr bwMode="auto">
            <a:xfrm>
              <a:off x="2142" y="1360"/>
              <a:ext cx="1476" cy="477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IE" altLang="et-EE" smtClean="0">
                  <a:solidFill>
                    <a:srgbClr val="FF0000"/>
                  </a:solidFill>
                  <a:latin typeface="+mj-lt"/>
                  <a:cs typeface="Times New Roman" pitchFamily="18" charset="0"/>
                </a:rPr>
                <a:t>Mid Level Process</a:t>
              </a:r>
              <a:endParaRPr lang="en-US" altLang="et-EE" smtClean="0">
                <a:solidFill>
                  <a:srgbClr val="FF0000"/>
                </a:solidFill>
                <a:latin typeface="+mj-lt"/>
                <a:cs typeface="Times New Roman" pitchFamily="18" charset="0"/>
              </a:endParaRPr>
            </a:p>
          </p:txBody>
        </p:sp>
        <p:sp>
          <p:nvSpPr>
            <p:cNvPr id="18442" name="Text Box 9"/>
            <p:cNvSpPr txBox="1">
              <a:spLocks noChangeArrowheads="1"/>
            </p:cNvSpPr>
            <p:nvPr/>
          </p:nvSpPr>
          <p:spPr bwMode="auto">
            <a:xfrm>
              <a:off x="2142" y="1595"/>
              <a:ext cx="1476" cy="1337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IE" altLang="et-EE" dirty="0" smtClean="0">
                  <a:latin typeface="+mj-lt"/>
                  <a:cs typeface="Times New Roman" pitchFamily="18" charset="0"/>
                </a:rPr>
                <a:t>Input: Image </a:t>
              </a:r>
              <a:endParaRPr lang="et-EE" altLang="et-EE" dirty="0" smtClean="0">
                <a:latin typeface="+mj-lt"/>
                <a:cs typeface="Times New Roman" pitchFamily="18" charset="0"/>
              </a:endParaRPr>
            </a:p>
            <a:p>
              <a:pPr eaLnBrk="1" hangingPunct="1">
                <a:spcBef>
                  <a:spcPct val="50000"/>
                </a:spcBef>
                <a:defRPr/>
              </a:pPr>
              <a:r>
                <a:rPr lang="en-IE" altLang="et-EE" dirty="0" smtClean="0">
                  <a:latin typeface="+mj-lt"/>
                  <a:cs typeface="Times New Roman" pitchFamily="18" charset="0"/>
                </a:rPr>
                <a:t>Output: Attributes</a:t>
              </a:r>
            </a:p>
            <a:p>
              <a:pPr eaLnBrk="1" hangingPunct="1">
                <a:spcBef>
                  <a:spcPct val="50000"/>
                </a:spcBef>
                <a:defRPr/>
              </a:pPr>
              <a:endParaRPr lang="en-IE" altLang="et-EE" dirty="0" smtClean="0">
                <a:latin typeface="+mj-lt"/>
                <a:cs typeface="Times New Roman" pitchFamily="18" charset="0"/>
              </a:endParaRPr>
            </a:p>
            <a:p>
              <a:pPr eaLnBrk="1" hangingPunct="1">
                <a:spcBef>
                  <a:spcPct val="50000"/>
                </a:spcBef>
                <a:defRPr/>
              </a:pPr>
              <a:r>
                <a:rPr lang="en-IE" altLang="et-EE" dirty="0" smtClean="0">
                  <a:latin typeface="+mj-lt"/>
                  <a:cs typeface="Times New Roman" pitchFamily="18" charset="0"/>
                </a:rPr>
                <a:t>Examples: </a:t>
              </a:r>
              <a:r>
                <a:rPr lang="en-IE" altLang="et-EE" dirty="0" smtClean="0">
                  <a:solidFill>
                    <a:srgbClr val="FF0000"/>
                  </a:solidFill>
                  <a:latin typeface="+mj-lt"/>
                  <a:cs typeface="Times New Roman" pitchFamily="18" charset="0"/>
                </a:rPr>
                <a:t>Object recognition, segmentation</a:t>
              </a:r>
              <a:endParaRPr lang="en-US" altLang="et-EE" dirty="0" smtClean="0">
                <a:solidFill>
                  <a:srgbClr val="FF0000"/>
                </a:solidFill>
                <a:latin typeface="+mj-lt"/>
                <a:cs typeface="Times New Roman" pitchFamily="18" charset="0"/>
              </a:endParaRP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5410200" y="1765300"/>
            <a:ext cx="2971800" cy="2806700"/>
            <a:chOff x="3719" y="1352"/>
            <a:chExt cx="1476" cy="1572"/>
          </a:xfrm>
        </p:grpSpPr>
        <p:sp>
          <p:nvSpPr>
            <p:cNvPr id="18439" name="Text Box 6"/>
            <p:cNvSpPr txBox="1">
              <a:spLocks noChangeArrowheads="1"/>
            </p:cNvSpPr>
            <p:nvPr/>
          </p:nvSpPr>
          <p:spPr bwMode="auto">
            <a:xfrm>
              <a:off x="3719" y="1352"/>
              <a:ext cx="1476" cy="477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IE" altLang="et-EE" smtClean="0">
                  <a:solidFill>
                    <a:srgbClr val="FF0000"/>
                  </a:solidFill>
                  <a:latin typeface="+mj-lt"/>
                  <a:cs typeface="Times New Roman" pitchFamily="18" charset="0"/>
                </a:rPr>
                <a:t>High Level Process</a:t>
              </a:r>
              <a:endParaRPr lang="en-US" altLang="et-EE" smtClean="0">
                <a:solidFill>
                  <a:srgbClr val="FF0000"/>
                </a:solidFill>
                <a:latin typeface="+mj-lt"/>
                <a:cs typeface="Times New Roman" pitchFamily="18" charset="0"/>
              </a:endParaRPr>
            </a:p>
          </p:txBody>
        </p:sp>
        <p:sp>
          <p:nvSpPr>
            <p:cNvPr id="18440" name="Text Box 10"/>
            <p:cNvSpPr txBox="1">
              <a:spLocks noChangeArrowheads="1"/>
            </p:cNvSpPr>
            <p:nvPr/>
          </p:nvSpPr>
          <p:spPr bwMode="auto">
            <a:xfrm>
              <a:off x="3719" y="1587"/>
              <a:ext cx="1476" cy="1337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37931725" indent="-37474525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IE" altLang="et-EE" dirty="0" smtClean="0">
                  <a:latin typeface="+mj-lt"/>
                  <a:cs typeface="Times New Roman" pitchFamily="18" charset="0"/>
                </a:rPr>
                <a:t>Input: Attributes </a:t>
              </a:r>
              <a:endParaRPr lang="et-EE" altLang="et-EE" dirty="0" smtClean="0">
                <a:latin typeface="+mj-lt"/>
                <a:cs typeface="Times New Roman" pitchFamily="18" charset="0"/>
              </a:endParaRPr>
            </a:p>
            <a:p>
              <a:pPr eaLnBrk="1" hangingPunct="1">
                <a:spcBef>
                  <a:spcPct val="50000"/>
                </a:spcBef>
                <a:defRPr/>
              </a:pPr>
              <a:r>
                <a:rPr lang="en-IE" altLang="et-EE" dirty="0" smtClean="0">
                  <a:latin typeface="+mj-lt"/>
                  <a:cs typeface="Times New Roman" pitchFamily="18" charset="0"/>
                </a:rPr>
                <a:t>Output: Understanding</a:t>
              </a:r>
            </a:p>
            <a:p>
              <a:pPr eaLnBrk="1" hangingPunct="1">
                <a:spcBef>
                  <a:spcPct val="50000"/>
                </a:spcBef>
                <a:defRPr/>
              </a:pPr>
              <a:endParaRPr lang="en-IE" altLang="et-EE" dirty="0" smtClean="0">
                <a:latin typeface="+mj-lt"/>
                <a:cs typeface="Times New Roman" pitchFamily="18" charset="0"/>
              </a:endParaRPr>
            </a:p>
            <a:p>
              <a:pPr eaLnBrk="1" hangingPunct="1">
                <a:spcBef>
                  <a:spcPct val="50000"/>
                </a:spcBef>
                <a:defRPr/>
              </a:pPr>
              <a:r>
                <a:rPr lang="en-IE" altLang="et-EE" dirty="0" smtClean="0">
                  <a:latin typeface="+mj-lt"/>
                  <a:cs typeface="Times New Roman" pitchFamily="18" charset="0"/>
                </a:rPr>
                <a:t>Examples: </a:t>
              </a:r>
              <a:r>
                <a:rPr lang="en-IE" altLang="et-EE" dirty="0" smtClean="0">
                  <a:solidFill>
                    <a:srgbClr val="FF0000"/>
                  </a:solidFill>
                  <a:latin typeface="+mj-lt"/>
                  <a:cs typeface="Times New Roman" pitchFamily="18" charset="0"/>
                </a:rPr>
                <a:t>Scene understanding, autonomous navigation</a:t>
              </a:r>
              <a:endParaRPr lang="en-US" altLang="et-EE" dirty="0" smtClean="0">
                <a:solidFill>
                  <a:srgbClr val="FF0000"/>
                </a:solidFill>
                <a:latin typeface="+mj-lt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4"/>
          <p:cNvSpPr txBox="1">
            <a:spLocks noChangeArrowheads="1"/>
          </p:cNvSpPr>
          <p:nvPr/>
        </p:nvSpPr>
        <p:spPr bwMode="auto">
          <a:xfrm>
            <a:off x="990600" y="1447800"/>
            <a:ext cx="72390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t-EE" sz="7200" dirty="0" smtClean="0">
                <a:solidFill>
                  <a:schemeClr val="tx2"/>
                </a:solidFill>
                <a:latin typeface="+mj-lt"/>
              </a:rPr>
              <a:t>Digital Image Processing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28600" y="4038600"/>
            <a:ext cx="8763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t-EE" sz="3600" dirty="0" smtClean="0">
                <a:solidFill>
                  <a:srgbClr val="0000FF"/>
                </a:solidFill>
                <a:latin typeface="+mj-lt"/>
              </a:rPr>
              <a:t>Sampling and Quantization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0" y="68580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IE" altLang="et-EE" sz="3200" dirty="0" smtClean="0"/>
              <a:t>key stages </a:t>
            </a:r>
            <a:r>
              <a:rPr lang="en-IE" altLang="et-EE" sz="3200" dirty="0"/>
              <a:t>in digital image processing</a:t>
            </a:r>
            <a:endParaRPr lang="en-US" altLang="et-EE" sz="3200" dirty="0" smtClean="0">
              <a:latin typeface="+mj-lt"/>
            </a:endParaRPr>
          </a:p>
        </p:txBody>
      </p:sp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457200" y="2286000"/>
            <a:ext cx="8367713" cy="93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0" hangingPunct="0">
              <a:spcBef>
                <a:spcPct val="50000"/>
              </a:spcBef>
            </a:pPr>
            <a:r>
              <a:rPr lang="en-US" altLang="et-EE" sz="2200">
                <a:solidFill>
                  <a:srgbClr val="FF0000"/>
                </a:solidFill>
                <a:cs typeface="Arial" charset="0"/>
              </a:rPr>
              <a:t>Sampling : </a:t>
            </a:r>
            <a:r>
              <a:rPr lang="en-US" altLang="et-EE" sz="2200" b="0">
                <a:cs typeface="Arial" charset="0"/>
              </a:rPr>
              <a:t>related to coordinates values</a:t>
            </a:r>
          </a:p>
          <a:p>
            <a:pPr algn="just" eaLnBrk="0" hangingPunct="0">
              <a:spcBef>
                <a:spcPct val="50000"/>
              </a:spcBef>
            </a:pPr>
            <a:r>
              <a:rPr lang="en-US" altLang="et-EE" sz="2200" b="0">
                <a:solidFill>
                  <a:srgbClr val="FF0000"/>
                </a:solidFill>
                <a:cs typeface="Arial" charset="0"/>
              </a:rPr>
              <a:t>		</a:t>
            </a:r>
            <a:r>
              <a:rPr lang="en-US" altLang="et-EE" sz="2200" b="0">
                <a:cs typeface="Arial" charset="0"/>
              </a:rPr>
              <a:t>(Nyquist frequency)</a:t>
            </a:r>
          </a:p>
        </p:txBody>
      </p:sp>
      <p:sp>
        <p:nvSpPr>
          <p:cNvPr id="3076" name="Text Box 7"/>
          <p:cNvSpPr txBox="1">
            <a:spLocks noChangeArrowheads="1"/>
          </p:cNvSpPr>
          <p:nvPr/>
        </p:nvSpPr>
        <p:spPr bwMode="auto">
          <a:xfrm>
            <a:off x="490538" y="3733800"/>
            <a:ext cx="8367712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0" hangingPunct="0">
              <a:spcBef>
                <a:spcPct val="50000"/>
              </a:spcBef>
            </a:pPr>
            <a:r>
              <a:rPr lang="en-US" altLang="et-EE" sz="2200">
                <a:solidFill>
                  <a:srgbClr val="FF0000"/>
                </a:solidFill>
                <a:cs typeface="Arial" charset="0"/>
              </a:rPr>
              <a:t>Quantization : </a:t>
            </a:r>
            <a:r>
              <a:rPr lang="en-US" altLang="et-EE" sz="2200" b="0">
                <a:cs typeface="Arial" charset="0"/>
              </a:rPr>
              <a:t>related to intensity values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219200"/>
            <a:ext cx="6938998" cy="1524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Analog to Digital Signals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743200"/>
            <a:ext cx="4648200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4495800"/>
            <a:ext cx="4867275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4342" y="1508286"/>
            <a:ext cx="7090458" cy="4359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0"/>
          <p:cNvSpPr txBox="1">
            <a:spLocks noChangeArrowheads="1"/>
          </p:cNvSpPr>
          <p:nvPr/>
        </p:nvSpPr>
        <p:spPr bwMode="auto">
          <a:xfrm>
            <a:off x="-76200" y="6477000"/>
            <a:ext cx="2217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et-EE" sz="900" b="0"/>
              <a:t>© 2002 R. C. Gonzalez &amp; R. E. Woods</a:t>
            </a:r>
            <a:r>
              <a:rPr lang="en-US" altLang="et-EE" sz="2400" b="0">
                <a:latin typeface="Times New Roman" pitchFamily="18" charset="0"/>
              </a:rPr>
              <a:t> </a:t>
            </a:r>
          </a:p>
        </p:txBody>
      </p:sp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2"/>
          <a:srcRect b="12822"/>
          <a:stretch>
            <a:fillRect/>
          </a:stretch>
        </p:blipFill>
        <p:spPr bwMode="auto">
          <a:xfrm>
            <a:off x="106363" y="685800"/>
            <a:ext cx="5761037" cy="503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0" name="Line 6"/>
          <p:cNvSpPr>
            <a:spLocks noChangeShapeType="1"/>
          </p:cNvSpPr>
          <p:nvPr/>
        </p:nvSpPr>
        <p:spPr bwMode="auto">
          <a:xfrm>
            <a:off x="3238500" y="2819400"/>
            <a:ext cx="2590800" cy="0"/>
          </a:xfrm>
          <a:prstGeom prst="line">
            <a:avLst/>
          </a:prstGeom>
          <a:noFill/>
          <a:ln w="12700">
            <a:solidFill>
              <a:srgbClr val="333399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01" name="Line 7"/>
          <p:cNvSpPr>
            <a:spLocks noChangeShapeType="1"/>
          </p:cNvSpPr>
          <p:nvPr/>
        </p:nvSpPr>
        <p:spPr bwMode="auto">
          <a:xfrm>
            <a:off x="3238500" y="1066800"/>
            <a:ext cx="0" cy="17526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02" name="Text Box 8"/>
          <p:cNvSpPr txBox="1">
            <a:spLocks noChangeArrowheads="1"/>
          </p:cNvSpPr>
          <p:nvPr/>
        </p:nvSpPr>
        <p:spPr bwMode="auto">
          <a:xfrm>
            <a:off x="3086100" y="838200"/>
            <a:ext cx="1981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t-EE" sz="1400" i="1">
                <a:solidFill>
                  <a:schemeClr val="accent2"/>
                </a:solidFill>
                <a:latin typeface="Times New Roman" pitchFamily="18" charset="0"/>
              </a:rPr>
              <a:t>y (intensity values)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867400" y="2057400"/>
            <a:ext cx="3124200" cy="258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50000"/>
              </a:spcBef>
              <a:defRPr/>
            </a:pPr>
            <a:r>
              <a:rPr lang="en-US" altLang="et-EE" dirty="0" smtClean="0">
                <a:latin typeface="+mn-lt"/>
              </a:rPr>
              <a:t>Generating a digital image. (a) Continuous image. (b) A scaling line from A to B in the continuous image, used to illustrate the concepts of sampling and quantization. (c) sampling and quantization. (d) Digital scan line.</a:t>
            </a:r>
            <a:endParaRPr lang="tr-TR" altLang="et-EE" dirty="0" smtClean="0">
              <a:latin typeface="+mn-lt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019800" y="1371600"/>
          <a:ext cx="758825" cy="766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068"/>
                <a:gridCol w="385757"/>
              </a:tblGrid>
              <a:tr h="3833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t-EE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364" marR="91364" marT="45701" marB="4570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t-EE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364" marR="91364" marT="45701" marB="4570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38338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t-EE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364" marR="91364" marT="45701" marB="4570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t-EE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364" marR="91364" marT="45701" marB="45701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0"/>
          <p:cNvSpPr txBox="1">
            <a:spLocks noChangeArrowheads="1"/>
          </p:cNvSpPr>
          <p:nvPr/>
        </p:nvSpPr>
        <p:spPr bwMode="auto">
          <a:xfrm>
            <a:off x="-76200" y="6477000"/>
            <a:ext cx="2217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et-EE" sz="900" b="0"/>
              <a:t>© 2002 R. C. Gonzalez &amp; R. E. Woods</a:t>
            </a:r>
            <a:r>
              <a:rPr lang="en-US" altLang="et-EE" sz="2400" b="0">
                <a:latin typeface="Times New Roman" pitchFamily="18" charset="0"/>
              </a:rPr>
              <a:t> 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867400" y="1828800"/>
            <a:ext cx="31242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just">
              <a:spcBef>
                <a:spcPct val="50000"/>
              </a:spcBef>
              <a:defRPr/>
            </a:pPr>
            <a:r>
              <a:rPr lang="en-US" altLang="et-EE" dirty="0" smtClean="0">
                <a:latin typeface="+mn-lt"/>
              </a:rPr>
              <a:t>(a) Continuous image projected onto a sensor array. (b) Result of image sampling and quantization.</a:t>
            </a:r>
            <a:endParaRPr lang="tr-TR" altLang="et-EE" dirty="0" smtClean="0">
              <a:latin typeface="+mn-lt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019800" y="1371600"/>
          <a:ext cx="758825" cy="38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068"/>
                <a:gridCol w="385757"/>
              </a:tblGrid>
              <a:tr h="38417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endParaRPr lang="et-EE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364" marR="91364" marT="45796" marB="457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t-EE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364" marR="91364" marT="45796" marB="45796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513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163" y="1295400"/>
            <a:ext cx="5729287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535113"/>
            <a:ext cx="3429000" cy="414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3048000" y="3505200"/>
            <a:ext cx="76200" cy="7620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 altLang="et-EE"/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803275" y="1482725"/>
            <a:ext cx="12573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t-EE" sz="1600" i="1" dirty="0" smtClean="0">
                <a:latin typeface="+mn-lt"/>
              </a:rPr>
              <a:t>f(1,1) = 103</a:t>
            </a:r>
          </a:p>
        </p:txBody>
      </p:sp>
      <p:sp>
        <p:nvSpPr>
          <p:cNvPr id="5" name="Line 11"/>
          <p:cNvSpPr>
            <a:spLocks noChangeShapeType="1"/>
          </p:cNvSpPr>
          <p:nvPr/>
        </p:nvSpPr>
        <p:spPr bwMode="auto">
          <a:xfrm flipH="1">
            <a:off x="1995488" y="3581400"/>
            <a:ext cx="1052512" cy="569913"/>
          </a:xfrm>
          <a:prstGeom prst="line">
            <a:avLst/>
          </a:prstGeom>
          <a:noFill/>
          <a:ln w="25400">
            <a:solidFill>
              <a:srgbClr val="FFC000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204788" y="4497388"/>
            <a:ext cx="1511300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t-EE" sz="1100" i="1">
                <a:solidFill>
                  <a:srgbClr val="FF0000"/>
                </a:solidFill>
                <a:cs typeface="Arial" charset="0"/>
              </a:rPr>
              <a:t>83  82  82  82  82  82</a:t>
            </a:r>
          </a:p>
          <a:p>
            <a:r>
              <a:rPr lang="en-US" altLang="et-EE" sz="1100" i="1">
                <a:solidFill>
                  <a:srgbClr val="FF0000"/>
                </a:solidFill>
                <a:cs typeface="Arial" charset="0"/>
              </a:rPr>
              <a:t>82  82  82  81  81  81</a:t>
            </a:r>
          </a:p>
          <a:p>
            <a:r>
              <a:rPr lang="en-US" altLang="et-EE" sz="1100" i="1">
                <a:solidFill>
                  <a:srgbClr val="FF0000"/>
                </a:solidFill>
                <a:cs typeface="Arial" charset="0"/>
              </a:rPr>
              <a:t>82  82  81  81  80  80</a:t>
            </a:r>
          </a:p>
          <a:p>
            <a:r>
              <a:rPr lang="en-US" altLang="et-EE" sz="1100" i="1">
                <a:solidFill>
                  <a:srgbClr val="FF0000"/>
                </a:solidFill>
                <a:cs typeface="Arial" charset="0"/>
              </a:rPr>
              <a:t>82  82  81  80  80  79</a:t>
            </a:r>
          </a:p>
          <a:p>
            <a:r>
              <a:rPr lang="en-US" altLang="et-EE" sz="1100" i="1">
                <a:solidFill>
                  <a:srgbClr val="FF0000"/>
                </a:solidFill>
                <a:cs typeface="Arial" charset="0"/>
              </a:rPr>
              <a:t>80  79  78  77  77  77</a:t>
            </a:r>
          </a:p>
          <a:p>
            <a:r>
              <a:rPr lang="en-US" altLang="et-EE" sz="1100" i="1">
                <a:solidFill>
                  <a:srgbClr val="FF0000"/>
                </a:solidFill>
                <a:cs typeface="Arial" charset="0"/>
              </a:rPr>
              <a:t>80  79  78  78  77  77</a:t>
            </a: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3746500" y="5676900"/>
            <a:ext cx="1828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t-EE" sz="1600" i="1" dirty="0" smtClean="0">
                <a:latin typeface="+mn-lt"/>
              </a:rPr>
              <a:t>f(2724,2336) = 88</a:t>
            </a: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 flipV="1">
            <a:off x="1828800" y="1273175"/>
            <a:ext cx="0" cy="250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1000125" y="957263"/>
            <a:ext cx="19716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t-EE" sz="1600" b="0"/>
              <a:t>Pixel intensity value</a:t>
            </a:r>
          </a:p>
        </p:txBody>
      </p:sp>
      <p:sp>
        <p:nvSpPr>
          <p:cNvPr id="10" name="AutoShape 21"/>
          <p:cNvSpPr>
            <a:spLocks/>
          </p:cNvSpPr>
          <p:nvPr/>
        </p:nvSpPr>
        <p:spPr bwMode="auto">
          <a:xfrm rot="16200000" flipH="1">
            <a:off x="1093788" y="1619250"/>
            <a:ext cx="174625" cy="403225"/>
          </a:xfrm>
          <a:prstGeom prst="rightBrace">
            <a:avLst>
              <a:gd name="adj1" fmla="val 2504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 altLang="et-EE"/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>
            <a:off x="1181100" y="1879600"/>
            <a:ext cx="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554038" y="2133600"/>
            <a:ext cx="13906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t-EE" sz="1600" b="0"/>
              <a:t>Pixel location</a:t>
            </a:r>
          </a:p>
        </p:txBody>
      </p:sp>
      <p:sp>
        <p:nvSpPr>
          <p:cNvPr id="13" name="Text Box 24"/>
          <p:cNvSpPr txBox="1">
            <a:spLocks noChangeArrowheads="1"/>
          </p:cNvSpPr>
          <p:nvPr/>
        </p:nvSpPr>
        <p:spPr bwMode="auto">
          <a:xfrm>
            <a:off x="5654675" y="2855913"/>
            <a:ext cx="346868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t-EE" sz="2200" b="0"/>
              <a:t>In</a:t>
            </a:r>
            <a:r>
              <a:rPr lang="en-US" altLang="et-EE" sz="2200" b="0">
                <a:solidFill>
                  <a:schemeClr val="accent2"/>
                </a:solidFill>
              </a:rPr>
              <a:t> </a:t>
            </a:r>
            <a:r>
              <a:rPr lang="en-US" altLang="et-EE" sz="2200" b="0">
                <a:solidFill>
                  <a:srgbClr val="FF0000"/>
                </a:solidFill>
              </a:rPr>
              <a:t>8-bit </a:t>
            </a:r>
            <a:r>
              <a:rPr lang="en-US" altLang="et-EE" sz="2200" b="0"/>
              <a:t>representation</a:t>
            </a:r>
          </a:p>
          <a:p>
            <a:r>
              <a:rPr lang="en-US" altLang="et-EE" sz="2200" b="0"/>
              <a:t>Pixel intensity values change between </a:t>
            </a:r>
            <a:r>
              <a:rPr lang="en-US" altLang="et-EE" sz="2200" b="0">
                <a:solidFill>
                  <a:srgbClr val="FF0000"/>
                </a:solidFill>
              </a:rPr>
              <a:t>0 (Black) </a:t>
            </a:r>
            <a:r>
              <a:rPr lang="en-US" altLang="et-EE" sz="2200" b="0"/>
              <a:t>and </a:t>
            </a:r>
            <a:r>
              <a:rPr lang="en-US" altLang="et-EE" sz="2200" b="0">
                <a:solidFill>
                  <a:srgbClr val="FF0000"/>
                </a:solidFill>
              </a:rPr>
              <a:t>255 (White)</a:t>
            </a:r>
          </a:p>
        </p:txBody>
      </p:sp>
      <p:sp>
        <p:nvSpPr>
          <p:cNvPr id="14" name="AutoShape 28"/>
          <p:cNvSpPr>
            <a:spLocks/>
          </p:cNvSpPr>
          <p:nvPr/>
        </p:nvSpPr>
        <p:spPr bwMode="auto">
          <a:xfrm rot="16200000">
            <a:off x="567532" y="3837781"/>
            <a:ext cx="74612" cy="606425"/>
          </a:xfrm>
          <a:prstGeom prst="rightBrace">
            <a:avLst>
              <a:gd name="adj1" fmla="val 5113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 altLang="et-EE"/>
          </a:p>
        </p:txBody>
      </p:sp>
      <p:sp>
        <p:nvSpPr>
          <p:cNvPr id="15" name="Line 29"/>
          <p:cNvSpPr>
            <a:spLocks noChangeShapeType="1"/>
          </p:cNvSpPr>
          <p:nvPr/>
        </p:nvSpPr>
        <p:spPr bwMode="auto">
          <a:xfrm flipV="1">
            <a:off x="604838" y="3846513"/>
            <a:ext cx="0" cy="242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Box 30"/>
          <p:cNvSpPr txBox="1">
            <a:spLocks noChangeArrowheads="1"/>
          </p:cNvSpPr>
          <p:nvPr/>
        </p:nvSpPr>
        <p:spPr bwMode="auto">
          <a:xfrm>
            <a:off x="288925" y="3581400"/>
            <a:ext cx="70167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t-EE" sz="1600" b="0"/>
              <a:t>rows</a:t>
            </a:r>
            <a:endParaRPr lang="en-US" altLang="et-EE" sz="1200" b="0"/>
          </a:p>
        </p:txBody>
      </p:sp>
      <p:sp>
        <p:nvSpPr>
          <p:cNvPr id="17" name="AutoShape 31"/>
          <p:cNvSpPr>
            <a:spLocks/>
          </p:cNvSpPr>
          <p:nvPr/>
        </p:nvSpPr>
        <p:spPr bwMode="auto">
          <a:xfrm rot="16200000">
            <a:off x="1393826" y="3743325"/>
            <a:ext cx="74612" cy="795337"/>
          </a:xfrm>
          <a:prstGeom prst="rightBrace">
            <a:avLst>
              <a:gd name="adj1" fmla="val 5102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tr-TR" altLang="et-EE"/>
          </a:p>
        </p:txBody>
      </p:sp>
      <p:sp>
        <p:nvSpPr>
          <p:cNvPr id="18" name="Line 32"/>
          <p:cNvSpPr>
            <a:spLocks noChangeShapeType="1"/>
          </p:cNvSpPr>
          <p:nvPr/>
        </p:nvSpPr>
        <p:spPr bwMode="auto">
          <a:xfrm flipV="1">
            <a:off x="1427163" y="3846513"/>
            <a:ext cx="3175" cy="242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Box 33"/>
          <p:cNvSpPr txBox="1">
            <a:spLocks noChangeArrowheads="1"/>
          </p:cNvSpPr>
          <p:nvPr/>
        </p:nvSpPr>
        <p:spPr bwMode="auto">
          <a:xfrm>
            <a:off x="1033463" y="3581400"/>
            <a:ext cx="9620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t-EE" sz="1600" b="0"/>
              <a:t>columns</a:t>
            </a:r>
            <a:endParaRPr lang="en-US" altLang="et-EE" sz="1200" b="0"/>
          </a:p>
        </p:txBody>
      </p:sp>
      <p:sp>
        <p:nvSpPr>
          <p:cNvPr id="20" name="Text Box 34"/>
          <p:cNvSpPr txBox="1">
            <a:spLocks noChangeArrowheads="1"/>
          </p:cNvSpPr>
          <p:nvPr/>
        </p:nvSpPr>
        <p:spPr bwMode="auto">
          <a:xfrm>
            <a:off x="5654675" y="758825"/>
            <a:ext cx="3468688" cy="178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t-EE" sz="2200" b="0"/>
              <a:t>Consider the following image (2724x2336</a:t>
            </a:r>
            <a:r>
              <a:rPr lang="tr-TR" altLang="et-EE" sz="2200" b="0"/>
              <a:t> pixels</a:t>
            </a:r>
            <a:r>
              <a:rPr lang="en-US" altLang="et-EE" sz="2200" b="0"/>
              <a:t>) to be 2D function  or a </a:t>
            </a:r>
            <a:r>
              <a:rPr lang="en-US" altLang="et-EE" sz="2200"/>
              <a:t>matrix</a:t>
            </a:r>
            <a:r>
              <a:rPr lang="en-US" altLang="et-EE" sz="2200" b="0"/>
              <a:t> with </a:t>
            </a:r>
            <a:r>
              <a:rPr lang="en-US" altLang="et-EE" sz="2200"/>
              <a:t>rows</a:t>
            </a:r>
            <a:r>
              <a:rPr lang="en-US" altLang="et-EE" sz="2200" b="0"/>
              <a:t> and </a:t>
            </a:r>
            <a:r>
              <a:rPr lang="en-US" altLang="et-EE" sz="2200"/>
              <a:t>columns</a:t>
            </a:r>
          </a:p>
        </p:txBody>
      </p:sp>
      <p:sp>
        <p:nvSpPr>
          <p:cNvPr id="21" name="Rectangle 23"/>
          <p:cNvSpPr>
            <a:spLocks noChangeArrowheads="1"/>
          </p:cNvSpPr>
          <p:nvPr/>
        </p:nvSpPr>
        <p:spPr bwMode="auto">
          <a:xfrm>
            <a:off x="2133600" y="1524000"/>
            <a:ext cx="46038" cy="46038"/>
          </a:xfrm>
          <a:prstGeom prst="rect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tr-TR" altLang="et-EE"/>
          </a:p>
        </p:txBody>
      </p:sp>
      <p:sp>
        <p:nvSpPr>
          <p:cNvPr id="22" name="Rectangle 24"/>
          <p:cNvSpPr>
            <a:spLocks noChangeArrowheads="1"/>
          </p:cNvSpPr>
          <p:nvPr/>
        </p:nvSpPr>
        <p:spPr bwMode="auto">
          <a:xfrm>
            <a:off x="5516563" y="5626100"/>
            <a:ext cx="46037" cy="46038"/>
          </a:xfrm>
          <a:prstGeom prst="rect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tr-TR" altLang="et-E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/>
      <p:bldP spid="8" grpId="0" animBg="1"/>
      <p:bldP spid="9" grpId="0"/>
      <p:bldP spid="10" grpId="0" animBg="1"/>
      <p:bldP spid="11" grpId="0" animBg="1"/>
      <p:bldP spid="12" grpId="0"/>
      <p:bldP spid="13" grpId="0"/>
      <p:bldP spid="14" grpId="0" animBg="1"/>
      <p:bldP spid="15" grpId="0" animBg="1"/>
      <p:bldP spid="16" grpId="0"/>
      <p:bldP spid="17" grpId="0" animBg="1"/>
      <p:bldP spid="18" grpId="0" animBg="1"/>
      <p:bldP spid="19" grpId="0"/>
      <p:bldP spid="21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84225"/>
            <a:ext cx="4038600" cy="363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495800" y="784225"/>
          <a:ext cx="4038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"/>
                <a:gridCol w="403860"/>
                <a:gridCol w="403860"/>
                <a:gridCol w="403860"/>
                <a:gridCol w="403860"/>
                <a:gridCol w="403860"/>
                <a:gridCol w="403860"/>
                <a:gridCol w="403860"/>
                <a:gridCol w="403860"/>
                <a:gridCol w="403860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endParaRPr lang="et-EE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762000"/>
          <a:ext cx="4038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60"/>
                <a:gridCol w="403860"/>
                <a:gridCol w="403860"/>
                <a:gridCol w="403860"/>
                <a:gridCol w="403860"/>
                <a:gridCol w="403860"/>
                <a:gridCol w="403860"/>
                <a:gridCol w="403860"/>
                <a:gridCol w="403860"/>
                <a:gridCol w="403860"/>
              </a:tblGrid>
              <a:tr h="365760"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t-EE" sz="15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115067"/>
            <a:ext cx="6781799" cy="490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600200"/>
            <a:ext cx="3352800" cy="445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4"/>
          <p:cNvSpPr txBox="1">
            <a:spLocks noChangeArrowheads="1"/>
          </p:cNvSpPr>
          <p:nvPr/>
        </p:nvSpPr>
        <p:spPr bwMode="auto">
          <a:xfrm>
            <a:off x="3657600" y="609600"/>
            <a:ext cx="14874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t-EE" sz="2200"/>
              <a:t>Sampling</a:t>
            </a:r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1073150" y="5257800"/>
            <a:ext cx="13906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t-EE" sz="1600" b="0"/>
              <a:t>1024</a:t>
            </a:r>
          </a:p>
        </p:txBody>
      </p:sp>
      <p:pic>
        <p:nvPicPr>
          <p:cNvPr id="7172" name="Picture 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225" y="1219200"/>
            <a:ext cx="3490913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32188" y="1219200"/>
            <a:ext cx="2560637" cy="295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2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13463" y="1211263"/>
            <a:ext cx="1277937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2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440613" y="1211263"/>
            <a:ext cx="636587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2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142288" y="1219200"/>
            <a:ext cx="3159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7" name="Picture 2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526463" y="1219200"/>
            <a:ext cx="160337" cy="18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 Box 23"/>
          <p:cNvSpPr txBox="1">
            <a:spLocks noChangeArrowheads="1"/>
          </p:cNvSpPr>
          <p:nvPr/>
        </p:nvSpPr>
        <p:spPr bwMode="auto">
          <a:xfrm>
            <a:off x="4117975" y="4198938"/>
            <a:ext cx="13906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t-EE" sz="1600" b="0"/>
              <a:t>512</a:t>
            </a:r>
          </a:p>
        </p:txBody>
      </p:sp>
      <p:sp>
        <p:nvSpPr>
          <p:cNvPr id="32" name="Text Box 23"/>
          <p:cNvSpPr txBox="1">
            <a:spLocks noChangeArrowheads="1"/>
          </p:cNvSpPr>
          <p:nvPr/>
        </p:nvSpPr>
        <p:spPr bwMode="auto">
          <a:xfrm>
            <a:off x="6057900" y="2690813"/>
            <a:ext cx="13906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t-EE" sz="1600" b="0"/>
              <a:t>256</a:t>
            </a:r>
          </a:p>
        </p:txBody>
      </p:sp>
      <p:sp>
        <p:nvSpPr>
          <p:cNvPr id="33" name="Text Box 23"/>
          <p:cNvSpPr txBox="1">
            <a:spLocks noChangeArrowheads="1"/>
          </p:cNvSpPr>
          <p:nvPr/>
        </p:nvSpPr>
        <p:spPr bwMode="auto">
          <a:xfrm>
            <a:off x="7062788" y="1951038"/>
            <a:ext cx="13906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t-EE" sz="1600" b="0"/>
              <a:t>128</a:t>
            </a:r>
          </a:p>
        </p:txBody>
      </p:sp>
      <p:sp>
        <p:nvSpPr>
          <p:cNvPr id="34" name="Text Box 23"/>
          <p:cNvSpPr txBox="1">
            <a:spLocks noChangeArrowheads="1"/>
          </p:cNvSpPr>
          <p:nvPr/>
        </p:nvSpPr>
        <p:spPr bwMode="auto">
          <a:xfrm>
            <a:off x="7605713" y="1524000"/>
            <a:ext cx="13906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t-EE" sz="1600" b="0"/>
              <a:t>64</a:t>
            </a:r>
          </a:p>
        </p:txBody>
      </p:sp>
      <p:sp>
        <p:nvSpPr>
          <p:cNvPr id="35" name="Text Box 23"/>
          <p:cNvSpPr txBox="1">
            <a:spLocks noChangeArrowheads="1"/>
          </p:cNvSpPr>
          <p:nvPr/>
        </p:nvSpPr>
        <p:spPr bwMode="auto">
          <a:xfrm>
            <a:off x="7910513" y="1338263"/>
            <a:ext cx="13906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t-EE" sz="1600" b="0"/>
              <a:t>32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1" grpId="0"/>
      <p:bldP spid="32" grpId="0"/>
      <p:bldP spid="33" grpId="0"/>
      <p:bldP spid="34" grpId="0"/>
      <p:bldP spid="3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34"/>
          <p:cNvSpPr txBox="1">
            <a:spLocks noChangeArrowheads="1"/>
          </p:cNvSpPr>
          <p:nvPr/>
        </p:nvSpPr>
        <p:spPr bwMode="auto">
          <a:xfrm>
            <a:off x="3657600" y="609600"/>
            <a:ext cx="14874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t-EE" sz="2200"/>
              <a:t>Sampling</a:t>
            </a:r>
          </a:p>
        </p:txBody>
      </p:sp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50938" y="762000"/>
            <a:ext cx="8999538" cy="499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 Box 23"/>
          <p:cNvSpPr txBox="1">
            <a:spLocks noChangeArrowheads="1"/>
          </p:cNvSpPr>
          <p:nvPr/>
        </p:nvSpPr>
        <p:spPr bwMode="auto">
          <a:xfrm>
            <a:off x="285750" y="2786063"/>
            <a:ext cx="13906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t-EE" sz="1600" b="0">
                <a:solidFill>
                  <a:srgbClr val="FF0000"/>
                </a:solidFill>
              </a:rPr>
              <a:t>1024</a:t>
            </a:r>
          </a:p>
        </p:txBody>
      </p:sp>
      <p:sp>
        <p:nvSpPr>
          <p:cNvPr id="17" name="Text Box 23"/>
          <p:cNvSpPr txBox="1">
            <a:spLocks noChangeArrowheads="1"/>
          </p:cNvSpPr>
          <p:nvPr/>
        </p:nvSpPr>
        <p:spPr bwMode="auto">
          <a:xfrm>
            <a:off x="2819400" y="2768600"/>
            <a:ext cx="13906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t-EE" sz="1600" b="0">
                <a:solidFill>
                  <a:srgbClr val="FF0000"/>
                </a:solidFill>
              </a:rPr>
              <a:t>512</a:t>
            </a:r>
          </a:p>
        </p:txBody>
      </p:sp>
      <p:sp>
        <p:nvSpPr>
          <p:cNvPr id="18" name="Text Box 23"/>
          <p:cNvSpPr txBox="1">
            <a:spLocks noChangeArrowheads="1"/>
          </p:cNvSpPr>
          <p:nvPr/>
        </p:nvSpPr>
        <p:spPr bwMode="auto">
          <a:xfrm>
            <a:off x="5314950" y="2786063"/>
            <a:ext cx="13906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t-EE" sz="1600" b="0">
                <a:solidFill>
                  <a:srgbClr val="FF0000"/>
                </a:solidFill>
              </a:rPr>
              <a:t>256</a:t>
            </a:r>
          </a:p>
        </p:txBody>
      </p:sp>
      <p:sp>
        <p:nvSpPr>
          <p:cNvPr id="19" name="Text Box 23"/>
          <p:cNvSpPr txBox="1">
            <a:spLocks noChangeArrowheads="1"/>
          </p:cNvSpPr>
          <p:nvPr/>
        </p:nvSpPr>
        <p:spPr bwMode="auto">
          <a:xfrm>
            <a:off x="285750" y="5148263"/>
            <a:ext cx="13906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t-EE" sz="1600" b="0">
                <a:solidFill>
                  <a:srgbClr val="FF0000"/>
                </a:solidFill>
              </a:rPr>
              <a:t>128</a:t>
            </a:r>
          </a:p>
        </p:txBody>
      </p:sp>
      <p:sp>
        <p:nvSpPr>
          <p:cNvPr id="20" name="Text Box 23"/>
          <p:cNvSpPr txBox="1">
            <a:spLocks noChangeArrowheads="1"/>
          </p:cNvSpPr>
          <p:nvPr/>
        </p:nvSpPr>
        <p:spPr bwMode="auto">
          <a:xfrm>
            <a:off x="2819400" y="5148263"/>
            <a:ext cx="13906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t-EE" sz="1600" b="0">
                <a:solidFill>
                  <a:srgbClr val="FF0000"/>
                </a:solidFill>
              </a:rPr>
              <a:t>64</a:t>
            </a:r>
          </a:p>
        </p:txBody>
      </p:sp>
      <p:sp>
        <p:nvSpPr>
          <p:cNvPr id="21" name="Text Box 23"/>
          <p:cNvSpPr txBox="1">
            <a:spLocks noChangeArrowheads="1"/>
          </p:cNvSpPr>
          <p:nvPr/>
        </p:nvSpPr>
        <p:spPr bwMode="auto">
          <a:xfrm>
            <a:off x="5334000" y="5121275"/>
            <a:ext cx="13906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t-EE" sz="1600" b="0">
                <a:solidFill>
                  <a:srgbClr val="FF0000"/>
                </a:solidFill>
              </a:rPr>
              <a:t>32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762000"/>
            <a:ext cx="60960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buFontTx/>
              <a:buNone/>
            </a:pPr>
            <a:r>
              <a:rPr lang="en-US" altLang="et-EE" sz="2200" i="1" smtClean="0">
                <a:solidFill>
                  <a:srgbClr val="FF0000"/>
                </a:solidFill>
                <a:latin typeface="Arial" charset="0"/>
                <a:ea typeface="ＭＳ Ｐゴシック" pitchFamily="34" charset="-128"/>
              </a:rPr>
              <a:t>imread() </a:t>
            </a:r>
            <a:r>
              <a:rPr lang="en-US" altLang="et-EE" sz="2200" smtClean="0">
                <a:latin typeface="Arial" charset="0"/>
                <a:ea typeface="ＭＳ Ｐゴシック" pitchFamily="34" charset="-128"/>
              </a:rPr>
              <a:t>– reading an image with different postfixes</a:t>
            </a:r>
          </a:p>
          <a:p>
            <a:pPr marL="0" indent="0" eaLnBrk="1" hangingPunct="1">
              <a:buFontTx/>
              <a:buNone/>
            </a:pPr>
            <a:endParaRPr lang="en-US" altLang="et-EE" sz="2200" smtClean="0">
              <a:latin typeface="Arial" charset="0"/>
              <a:ea typeface="ＭＳ Ｐゴシック" pitchFamily="34" charset="-128"/>
            </a:endParaRPr>
          </a:p>
          <a:p>
            <a:pPr marL="0" indent="0" eaLnBrk="1" hangingPunct="1">
              <a:buFontTx/>
              <a:buNone/>
            </a:pPr>
            <a:r>
              <a:rPr lang="en-US" altLang="et-EE" sz="2200" i="1" smtClean="0">
                <a:solidFill>
                  <a:srgbClr val="FF0000"/>
                </a:solidFill>
                <a:latin typeface="Arial" charset="0"/>
                <a:ea typeface="ＭＳ Ｐゴシック" pitchFamily="34" charset="-128"/>
              </a:rPr>
              <a:t>imresize() </a:t>
            </a:r>
            <a:r>
              <a:rPr lang="en-US" altLang="et-EE" sz="2200" smtClean="0">
                <a:latin typeface="Arial" charset="0"/>
                <a:ea typeface="ＭＳ Ｐゴシック" pitchFamily="34" charset="-128"/>
              </a:rPr>
              <a:t>– resizing an image to any given size</a:t>
            </a:r>
          </a:p>
          <a:p>
            <a:pPr marL="0" indent="0" eaLnBrk="1" hangingPunct="1">
              <a:buFontTx/>
              <a:buNone/>
            </a:pPr>
            <a:endParaRPr lang="en-US" altLang="et-EE" sz="2200" smtClean="0">
              <a:latin typeface="Arial" charset="0"/>
              <a:ea typeface="ＭＳ Ｐゴシック" pitchFamily="34" charset="-128"/>
            </a:endParaRPr>
          </a:p>
          <a:p>
            <a:pPr marL="0" indent="0" eaLnBrk="1" hangingPunct="1">
              <a:buFontTx/>
              <a:buNone/>
            </a:pPr>
            <a:r>
              <a:rPr lang="en-US" altLang="et-EE" sz="2200" i="1" smtClean="0">
                <a:solidFill>
                  <a:srgbClr val="FF0000"/>
                </a:solidFill>
                <a:latin typeface="Arial" charset="0"/>
                <a:ea typeface="ＭＳ Ｐゴシック" pitchFamily="34" charset="-128"/>
              </a:rPr>
              <a:t>figure </a:t>
            </a:r>
            <a:r>
              <a:rPr lang="en-US" altLang="et-EE" sz="2200" smtClean="0">
                <a:latin typeface="Arial" charset="0"/>
                <a:ea typeface="ＭＳ Ｐゴシック" pitchFamily="34" charset="-128"/>
              </a:rPr>
              <a:t>– opening a new graphical window</a:t>
            </a:r>
          </a:p>
          <a:p>
            <a:pPr marL="0" indent="0" eaLnBrk="1" hangingPunct="1">
              <a:buFontTx/>
              <a:buNone/>
            </a:pPr>
            <a:endParaRPr lang="en-US" altLang="et-EE" sz="2200" smtClean="0">
              <a:latin typeface="Arial" charset="0"/>
              <a:ea typeface="ＭＳ Ｐゴシック" pitchFamily="34" charset="-128"/>
            </a:endParaRPr>
          </a:p>
          <a:p>
            <a:pPr marL="0" indent="0" eaLnBrk="1" hangingPunct="1">
              <a:buFontTx/>
              <a:buNone/>
            </a:pPr>
            <a:r>
              <a:rPr lang="en-US" altLang="et-EE" sz="2200" i="1" smtClean="0">
                <a:solidFill>
                  <a:srgbClr val="FF0000"/>
                </a:solidFill>
                <a:latin typeface="Arial" charset="0"/>
                <a:ea typeface="ＭＳ Ｐゴシック" pitchFamily="34" charset="-128"/>
              </a:rPr>
              <a:t>subplot(#of row, # of col, location) </a:t>
            </a:r>
            <a:r>
              <a:rPr lang="en-US" altLang="et-EE" sz="2200" smtClean="0">
                <a:latin typeface="Arial" charset="0"/>
                <a:ea typeface="ＭＳ Ｐゴシック" pitchFamily="34" charset="-128"/>
              </a:rPr>
              <a:t>– showing different plots/images in one graphical window</a:t>
            </a:r>
          </a:p>
          <a:p>
            <a:pPr marL="0" indent="0" eaLnBrk="1" hangingPunct="1">
              <a:buFontTx/>
              <a:buNone/>
            </a:pPr>
            <a:endParaRPr lang="en-US" altLang="et-EE" sz="2200" smtClean="0">
              <a:latin typeface="Arial" charset="0"/>
              <a:ea typeface="ＭＳ Ｐゴシック" pitchFamily="34" charset="-128"/>
            </a:endParaRPr>
          </a:p>
          <a:p>
            <a:pPr marL="0" indent="0" eaLnBrk="1" hangingPunct="1">
              <a:buFontTx/>
              <a:buNone/>
            </a:pPr>
            <a:r>
              <a:rPr lang="en-US" altLang="et-EE" sz="2200" i="1" smtClean="0">
                <a:solidFill>
                  <a:srgbClr val="FF0000"/>
                </a:solidFill>
                <a:latin typeface="Arial" charset="0"/>
                <a:ea typeface="ＭＳ Ｐゴシック" pitchFamily="34" charset="-128"/>
              </a:rPr>
              <a:t>imshow() </a:t>
            </a:r>
            <a:r>
              <a:rPr lang="en-US" altLang="et-EE" sz="2200" smtClean="0">
                <a:latin typeface="Arial" charset="0"/>
                <a:ea typeface="ＭＳ Ｐゴシック" pitchFamily="34" charset="-128"/>
              </a:rPr>
              <a:t>– displaying an image</a:t>
            </a:r>
          </a:p>
          <a:p>
            <a:pPr marL="0" indent="0" eaLnBrk="1" hangingPunct="1">
              <a:buClr>
                <a:srgbClr val="00B0F0"/>
              </a:buClr>
              <a:buFontTx/>
              <a:buNone/>
            </a:pPr>
            <a:endParaRPr lang="en-US" altLang="et-EE" sz="2200" b="1" smtClean="0"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9219" name="Picture 12" descr="http://www.mymathgenius.com/images/matlab_1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685800"/>
            <a:ext cx="279400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762000"/>
            <a:ext cx="60960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0" indent="0" eaLnBrk="1" hangingPunct="1">
              <a:buFontTx/>
              <a:buNone/>
            </a:pPr>
            <a:r>
              <a:rPr lang="en-US" altLang="et-EE" sz="2200" i="1" smtClean="0">
                <a:solidFill>
                  <a:srgbClr val="FF0000"/>
                </a:solidFill>
                <a:latin typeface="Arial" charset="0"/>
                <a:ea typeface="ＭＳ Ｐゴシック" pitchFamily="34" charset="-128"/>
              </a:rPr>
              <a:t>generating figures of slide 6</a:t>
            </a:r>
            <a:endParaRPr lang="en-US" altLang="et-EE" sz="2200" smtClean="0">
              <a:latin typeface="Arial" charset="0"/>
              <a:ea typeface="ＭＳ Ｐゴシック" pitchFamily="34" charset="-128"/>
            </a:endParaRPr>
          </a:p>
          <a:p>
            <a:pPr marL="0" indent="0" eaLnBrk="1" hangingPunct="1">
              <a:buFontTx/>
              <a:buNone/>
            </a:pPr>
            <a:r>
              <a:rPr lang="en-US" altLang="et-EE" sz="2200" smtClean="0">
                <a:latin typeface="Arial" charset="0"/>
                <a:ea typeface="ＭＳ Ｐゴシック" pitchFamily="34" charset="-128"/>
              </a:rPr>
              <a:t>im=imread('obelix.jpg');</a:t>
            </a:r>
          </a:p>
          <a:p>
            <a:pPr marL="0" indent="0" eaLnBrk="1" hangingPunct="1">
              <a:buFontTx/>
              <a:buNone/>
            </a:pPr>
            <a:r>
              <a:rPr lang="en-US" altLang="et-EE" sz="2200" smtClean="0">
                <a:latin typeface="Arial" charset="0"/>
                <a:ea typeface="ＭＳ Ｐゴシック" pitchFamily="34" charset="-128"/>
              </a:rPr>
              <a:t>im=rgb2gray(imread('obelix.jpg'));</a:t>
            </a:r>
          </a:p>
          <a:p>
            <a:pPr marL="0" indent="0" eaLnBrk="1" hangingPunct="1">
              <a:buFontTx/>
              <a:buNone/>
            </a:pPr>
            <a:r>
              <a:rPr lang="en-US" altLang="et-EE" sz="2200" smtClean="0">
                <a:latin typeface="Arial" charset="0"/>
                <a:ea typeface="ＭＳ Ｐゴシック" pitchFamily="34" charset="-128"/>
              </a:rPr>
              <a:t>im1=imresize(im, [1024 1024]);</a:t>
            </a:r>
          </a:p>
          <a:p>
            <a:pPr marL="0" indent="0" eaLnBrk="1" hangingPunct="1">
              <a:buFontTx/>
              <a:buNone/>
            </a:pPr>
            <a:r>
              <a:rPr lang="de-DE" altLang="et-EE" sz="2200" smtClean="0">
                <a:latin typeface="Arial" charset="0"/>
                <a:ea typeface="ＭＳ Ｐゴシック" pitchFamily="34" charset="-128"/>
              </a:rPr>
              <a:t>im2=imresize(im1, [1024 1024]/2);</a:t>
            </a:r>
          </a:p>
          <a:p>
            <a:pPr marL="0" indent="0" eaLnBrk="1" hangingPunct="1">
              <a:buFontTx/>
              <a:buNone/>
            </a:pPr>
            <a:r>
              <a:rPr lang="de-DE" altLang="et-EE" sz="2200" smtClean="0">
                <a:latin typeface="Arial" charset="0"/>
                <a:ea typeface="ＭＳ Ｐゴシック" pitchFamily="34" charset="-128"/>
              </a:rPr>
              <a:t>im3=imresize(im1, [1024 1024]/4);</a:t>
            </a:r>
          </a:p>
          <a:p>
            <a:pPr marL="0" indent="0" eaLnBrk="1" hangingPunct="1">
              <a:buFontTx/>
              <a:buNone/>
            </a:pPr>
            <a:r>
              <a:rPr lang="de-DE" altLang="et-EE" sz="2200" smtClean="0">
                <a:latin typeface="Arial" charset="0"/>
                <a:ea typeface="ＭＳ Ｐゴシック" pitchFamily="34" charset="-128"/>
              </a:rPr>
              <a:t>im4=imresize(im1, [1024 1024]/8);</a:t>
            </a:r>
          </a:p>
          <a:p>
            <a:pPr marL="0" indent="0" eaLnBrk="1" hangingPunct="1">
              <a:buFontTx/>
              <a:buNone/>
            </a:pPr>
            <a:r>
              <a:rPr lang="de-DE" altLang="et-EE" sz="2200" smtClean="0">
                <a:latin typeface="Arial" charset="0"/>
                <a:ea typeface="ＭＳ Ｐゴシック" pitchFamily="34" charset="-128"/>
              </a:rPr>
              <a:t>im5=imresize(im1, [1024 1024]/16);</a:t>
            </a:r>
          </a:p>
          <a:p>
            <a:pPr marL="0" indent="0" eaLnBrk="1" hangingPunct="1">
              <a:buFontTx/>
              <a:buNone/>
            </a:pPr>
            <a:r>
              <a:rPr lang="de-DE" altLang="et-EE" sz="2200" smtClean="0">
                <a:latin typeface="Arial" charset="0"/>
                <a:ea typeface="ＭＳ Ｐゴシック" pitchFamily="34" charset="-128"/>
              </a:rPr>
              <a:t>im6=imresize(im1, [1024 1024]/32);</a:t>
            </a:r>
          </a:p>
          <a:p>
            <a:pPr marL="0" indent="0" eaLnBrk="1" hangingPunct="1">
              <a:buFontTx/>
              <a:buNone/>
            </a:pPr>
            <a:endParaRPr lang="de-DE" altLang="et-EE" sz="1600" smtClean="0">
              <a:latin typeface="Arial" charset="0"/>
              <a:ea typeface="ＭＳ Ｐゴシック" pitchFamily="34" charset="-128"/>
            </a:endParaRPr>
          </a:p>
          <a:p>
            <a:pPr marL="0" indent="0" eaLnBrk="1" hangingPunct="1">
              <a:buFontTx/>
              <a:buNone/>
            </a:pPr>
            <a:r>
              <a:rPr lang="en-US" altLang="et-EE" sz="2200" smtClean="0">
                <a:latin typeface="Arial" charset="0"/>
                <a:ea typeface="ＭＳ Ｐゴシック" pitchFamily="34" charset="-128"/>
              </a:rPr>
              <a:t>figure;imshow(im1)</a:t>
            </a:r>
          </a:p>
          <a:p>
            <a:pPr marL="0" indent="0" eaLnBrk="1" hangingPunct="1">
              <a:buFontTx/>
              <a:buNone/>
            </a:pPr>
            <a:r>
              <a:rPr lang="en-US" altLang="et-EE" sz="2200" smtClean="0">
                <a:latin typeface="Arial" charset="0"/>
                <a:ea typeface="ＭＳ Ｐゴシック" pitchFamily="34" charset="-128"/>
              </a:rPr>
              <a:t>figure;imshow(im2)</a:t>
            </a:r>
          </a:p>
          <a:p>
            <a:pPr marL="0" indent="0" eaLnBrk="1" hangingPunct="1">
              <a:buFontTx/>
              <a:buNone/>
            </a:pPr>
            <a:r>
              <a:rPr lang="en-US" altLang="et-EE" sz="2200" smtClean="0">
                <a:latin typeface="Arial" charset="0"/>
                <a:ea typeface="ＭＳ Ｐゴシック" pitchFamily="34" charset="-128"/>
              </a:rPr>
              <a:t>figure;imshow(im3)</a:t>
            </a:r>
          </a:p>
          <a:p>
            <a:pPr marL="0" indent="0" eaLnBrk="1" hangingPunct="1">
              <a:buFontTx/>
              <a:buNone/>
            </a:pPr>
            <a:r>
              <a:rPr lang="en-US" altLang="et-EE" sz="2200" smtClean="0">
                <a:latin typeface="Arial" charset="0"/>
                <a:ea typeface="ＭＳ Ｐゴシック" pitchFamily="34" charset="-128"/>
              </a:rPr>
              <a:t>figure;imshow(im4)</a:t>
            </a:r>
          </a:p>
          <a:p>
            <a:pPr marL="0" indent="0" eaLnBrk="1" hangingPunct="1">
              <a:buFontTx/>
              <a:buNone/>
            </a:pPr>
            <a:r>
              <a:rPr lang="en-US" altLang="et-EE" sz="2200" smtClean="0">
                <a:latin typeface="Arial" charset="0"/>
                <a:ea typeface="ＭＳ Ｐゴシック" pitchFamily="34" charset="-128"/>
              </a:rPr>
              <a:t>figure;imshow(im5)</a:t>
            </a:r>
            <a:endParaRPr lang="et-EE" altLang="et-EE" sz="2200" smtClean="0">
              <a:latin typeface="Arial" charset="0"/>
              <a:ea typeface="ＭＳ Ｐゴシック" pitchFamily="34" charset="-128"/>
            </a:endParaRPr>
          </a:p>
          <a:p>
            <a:pPr marL="0" indent="0" eaLnBrk="1" hangingPunct="1">
              <a:buFontTx/>
              <a:buNone/>
            </a:pPr>
            <a:endParaRPr lang="de-DE" altLang="et-EE" sz="2200" smtClean="0">
              <a:latin typeface="Arial" charset="0"/>
              <a:ea typeface="ＭＳ Ｐゴシック" pitchFamily="34" charset="-128"/>
            </a:endParaRPr>
          </a:p>
          <a:p>
            <a:pPr marL="0" indent="0" eaLnBrk="1" hangingPunct="1">
              <a:buFontTx/>
              <a:buNone/>
            </a:pPr>
            <a:endParaRPr lang="de-DE" altLang="et-EE" sz="2200" smtClean="0">
              <a:latin typeface="Arial" charset="0"/>
              <a:ea typeface="ＭＳ Ｐゴシック" pitchFamily="34" charset="-128"/>
            </a:endParaRPr>
          </a:p>
          <a:p>
            <a:pPr marL="0" indent="0" eaLnBrk="1" hangingPunct="1">
              <a:buClr>
                <a:srgbClr val="00B0F0"/>
              </a:buClr>
              <a:buFontTx/>
              <a:buNone/>
            </a:pPr>
            <a:endParaRPr lang="en-US" altLang="et-EE" sz="2200" b="1" smtClean="0"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10243" name="Picture 12" descr="http://www.mymathgenius.com/images/matlab_1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685800"/>
            <a:ext cx="279400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1733550"/>
            <a:ext cx="72390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buFontTx/>
              <a:buNone/>
            </a:pPr>
            <a:r>
              <a:rPr lang="en-US" altLang="et-EE" sz="2200" i="1" smtClean="0">
                <a:solidFill>
                  <a:srgbClr val="FF0000"/>
                </a:solidFill>
                <a:latin typeface="Arial" charset="0"/>
                <a:ea typeface="ＭＳ Ｐゴシック" pitchFamily="34" charset="-128"/>
              </a:rPr>
              <a:t>generating figure of slide 7</a:t>
            </a:r>
          </a:p>
          <a:p>
            <a:pPr marL="0" indent="0" eaLnBrk="1" hangingPunct="1">
              <a:buFontTx/>
              <a:buNone/>
            </a:pPr>
            <a:endParaRPr lang="en-US" altLang="et-EE" sz="2200" smtClean="0">
              <a:latin typeface="Arial" charset="0"/>
              <a:ea typeface="ＭＳ Ｐゴシック" pitchFamily="34" charset="-128"/>
            </a:endParaRPr>
          </a:p>
          <a:p>
            <a:pPr marL="0" indent="0" eaLnBrk="1" hangingPunct="1">
              <a:buFontTx/>
              <a:buNone/>
            </a:pPr>
            <a:r>
              <a:rPr lang="en-US" altLang="et-EE" sz="2200" smtClean="0">
                <a:latin typeface="Arial" charset="0"/>
                <a:ea typeface="ＭＳ Ｐゴシック" pitchFamily="34" charset="-128"/>
              </a:rPr>
              <a:t>figure;</a:t>
            </a:r>
          </a:p>
          <a:p>
            <a:pPr marL="0" indent="0" eaLnBrk="1" hangingPunct="1">
              <a:buFontTx/>
              <a:buNone/>
            </a:pPr>
            <a:r>
              <a:rPr lang="en-US" altLang="et-EE" sz="2200" smtClean="0">
                <a:latin typeface="Arial" charset="0"/>
                <a:ea typeface="ＭＳ Ｐゴシック" pitchFamily="34" charset="-128"/>
              </a:rPr>
              <a:t>subplot(2,3,1);imshow(im1);subplot(2,3,2);imshow(im2)</a:t>
            </a:r>
          </a:p>
          <a:p>
            <a:pPr marL="0" indent="0" eaLnBrk="1" hangingPunct="1">
              <a:buFontTx/>
              <a:buNone/>
            </a:pPr>
            <a:r>
              <a:rPr lang="en-US" altLang="et-EE" sz="2200" smtClean="0">
                <a:latin typeface="Arial" charset="0"/>
                <a:ea typeface="ＭＳ Ｐゴシック" pitchFamily="34" charset="-128"/>
              </a:rPr>
              <a:t>subplot(2,3,3);imshow(im3);subplot(2,3,4);imshow(im4)</a:t>
            </a:r>
          </a:p>
          <a:p>
            <a:pPr marL="0" indent="0" eaLnBrk="1" hangingPunct="1">
              <a:buFontTx/>
              <a:buNone/>
            </a:pPr>
            <a:r>
              <a:rPr lang="en-US" altLang="et-EE" sz="2200" smtClean="0">
                <a:latin typeface="Arial" charset="0"/>
                <a:ea typeface="ＭＳ Ｐゴシック" pitchFamily="34" charset="-128"/>
              </a:rPr>
              <a:t>subplot(2,3,5);imshow(im5);subplot(2,3,6);imshow(im6)</a:t>
            </a:r>
          </a:p>
          <a:p>
            <a:pPr marL="0" indent="0" eaLnBrk="1" hangingPunct="1">
              <a:buFontTx/>
              <a:buNone/>
            </a:pPr>
            <a:endParaRPr lang="et-EE" altLang="et-EE" sz="2200" smtClean="0">
              <a:latin typeface="Arial" charset="0"/>
              <a:ea typeface="ＭＳ Ｐゴシック" pitchFamily="34" charset="-128"/>
            </a:endParaRPr>
          </a:p>
          <a:p>
            <a:pPr marL="0" indent="0" eaLnBrk="1" hangingPunct="1">
              <a:buFontTx/>
              <a:buNone/>
            </a:pPr>
            <a:endParaRPr lang="de-DE" altLang="et-EE" sz="2200" smtClean="0">
              <a:latin typeface="Arial" charset="0"/>
              <a:ea typeface="ＭＳ Ｐゴシック" pitchFamily="34" charset="-128"/>
            </a:endParaRPr>
          </a:p>
          <a:p>
            <a:pPr marL="0" indent="0" eaLnBrk="1" hangingPunct="1">
              <a:buFontTx/>
              <a:buNone/>
            </a:pPr>
            <a:endParaRPr lang="de-DE" altLang="et-EE" sz="2200" smtClean="0">
              <a:latin typeface="Arial" charset="0"/>
              <a:ea typeface="ＭＳ Ｐゴシック" pitchFamily="34" charset="-128"/>
            </a:endParaRPr>
          </a:p>
          <a:p>
            <a:pPr marL="0" indent="0" eaLnBrk="1" hangingPunct="1">
              <a:buClr>
                <a:srgbClr val="00B0F0"/>
              </a:buClr>
              <a:buFontTx/>
              <a:buNone/>
            </a:pPr>
            <a:endParaRPr lang="en-US" altLang="et-EE" sz="2200" b="1" smtClean="0"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11267" name="Picture 12" descr="http://www.mymathgenius.com/images/matlab_1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685800"/>
            <a:ext cx="279400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34"/>
          <p:cNvSpPr txBox="1">
            <a:spLocks noChangeArrowheads="1"/>
          </p:cNvSpPr>
          <p:nvPr/>
        </p:nvSpPr>
        <p:spPr bwMode="auto">
          <a:xfrm>
            <a:off x="3348038" y="609600"/>
            <a:ext cx="2214562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t-EE" sz="2200"/>
              <a:t>Quantization</a:t>
            </a:r>
          </a:p>
        </p:txBody>
      </p:sp>
      <p:sp>
        <p:nvSpPr>
          <p:cNvPr id="16" name="Text Box 23"/>
          <p:cNvSpPr txBox="1">
            <a:spLocks noChangeArrowheads="1"/>
          </p:cNvSpPr>
          <p:nvPr/>
        </p:nvSpPr>
        <p:spPr bwMode="auto">
          <a:xfrm>
            <a:off x="228600" y="2514600"/>
            <a:ext cx="13906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t-EE" sz="1600" b="0">
                <a:solidFill>
                  <a:srgbClr val="FF0000"/>
                </a:solidFill>
              </a:rPr>
              <a:t>8-bit</a:t>
            </a:r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14400" y="560388"/>
            <a:ext cx="8999538" cy="499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 Box 23"/>
          <p:cNvSpPr txBox="1">
            <a:spLocks noChangeArrowheads="1"/>
          </p:cNvSpPr>
          <p:nvPr/>
        </p:nvSpPr>
        <p:spPr bwMode="auto">
          <a:xfrm>
            <a:off x="2165350" y="2528888"/>
            <a:ext cx="13906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t-EE" sz="1600" b="0">
                <a:solidFill>
                  <a:srgbClr val="FF0000"/>
                </a:solidFill>
              </a:rPr>
              <a:t>7-bit</a:t>
            </a:r>
          </a:p>
        </p:txBody>
      </p:sp>
      <p:sp>
        <p:nvSpPr>
          <p:cNvPr id="14" name="Text Box 23"/>
          <p:cNvSpPr txBox="1">
            <a:spLocks noChangeArrowheads="1"/>
          </p:cNvSpPr>
          <p:nvPr/>
        </p:nvSpPr>
        <p:spPr bwMode="auto">
          <a:xfrm>
            <a:off x="3962400" y="2514600"/>
            <a:ext cx="13906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t-EE" sz="1600" b="0">
                <a:solidFill>
                  <a:srgbClr val="FF0000"/>
                </a:solidFill>
              </a:rPr>
              <a:t>6-bit</a:t>
            </a:r>
          </a:p>
        </p:txBody>
      </p:sp>
      <p:sp>
        <p:nvSpPr>
          <p:cNvPr id="15" name="Text Box 23"/>
          <p:cNvSpPr txBox="1">
            <a:spLocks noChangeArrowheads="1"/>
          </p:cNvSpPr>
          <p:nvPr/>
        </p:nvSpPr>
        <p:spPr bwMode="auto">
          <a:xfrm>
            <a:off x="5791200" y="2508250"/>
            <a:ext cx="13906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t-EE" sz="1600" b="0">
                <a:solidFill>
                  <a:srgbClr val="FF0000"/>
                </a:solidFill>
              </a:rPr>
              <a:t>5-bit</a:t>
            </a:r>
          </a:p>
        </p:txBody>
      </p:sp>
      <p:sp>
        <p:nvSpPr>
          <p:cNvPr id="22" name="Text Box 23"/>
          <p:cNvSpPr txBox="1">
            <a:spLocks noChangeArrowheads="1"/>
          </p:cNvSpPr>
          <p:nvPr/>
        </p:nvSpPr>
        <p:spPr bwMode="auto">
          <a:xfrm>
            <a:off x="228600" y="4800600"/>
            <a:ext cx="13906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t-EE" sz="1600" b="0">
                <a:solidFill>
                  <a:srgbClr val="FF0000"/>
                </a:solidFill>
              </a:rPr>
              <a:t>4-bit</a:t>
            </a:r>
          </a:p>
        </p:txBody>
      </p:sp>
      <p:sp>
        <p:nvSpPr>
          <p:cNvPr id="23" name="Text Box 23"/>
          <p:cNvSpPr txBox="1">
            <a:spLocks noChangeArrowheads="1"/>
          </p:cNvSpPr>
          <p:nvPr/>
        </p:nvSpPr>
        <p:spPr bwMode="auto">
          <a:xfrm>
            <a:off x="2146300" y="4800600"/>
            <a:ext cx="13906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t-EE" sz="1600" b="0">
                <a:solidFill>
                  <a:srgbClr val="FF0000"/>
                </a:solidFill>
              </a:rPr>
              <a:t>3-bit</a:t>
            </a:r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3992563" y="4800600"/>
            <a:ext cx="13906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t-EE" sz="1600" b="0">
                <a:solidFill>
                  <a:srgbClr val="FF0000"/>
                </a:solidFill>
              </a:rPr>
              <a:t>2-bit</a:t>
            </a:r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5795963" y="4800600"/>
            <a:ext cx="13906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t-EE" sz="1600" b="0">
                <a:solidFill>
                  <a:srgbClr val="FF0000"/>
                </a:solidFill>
              </a:rPr>
              <a:t>1-bit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/>
      <p:bldP spid="14" grpId="0"/>
      <p:bldP spid="15" grpId="0"/>
      <p:bldP spid="22" grpId="0"/>
      <p:bldP spid="23" grpId="0"/>
      <p:bldP spid="24" grpId="0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685800"/>
            <a:ext cx="73152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buFontTx/>
              <a:buNone/>
            </a:pPr>
            <a:r>
              <a:rPr lang="en-US" altLang="et-EE" sz="2200" i="1" smtClean="0">
                <a:solidFill>
                  <a:srgbClr val="FF0000"/>
                </a:solidFill>
                <a:latin typeface="Arial" charset="0"/>
                <a:ea typeface="ＭＳ Ｐゴシック" pitchFamily="34" charset="-128"/>
              </a:rPr>
              <a:t>generating figure of slide 11</a:t>
            </a:r>
          </a:p>
          <a:p>
            <a:pPr marL="0" indent="0" eaLnBrk="1" hangingPunct="1">
              <a:buFontTx/>
              <a:buNone/>
            </a:pPr>
            <a:r>
              <a:rPr lang="en-US" altLang="et-EE" sz="2200" smtClean="0">
                <a:latin typeface="Arial" charset="0"/>
                <a:ea typeface="ＭＳ Ｐゴシック" pitchFamily="34" charset="-128"/>
              </a:rPr>
              <a:t>im=imread('obelix.jpg');</a:t>
            </a:r>
          </a:p>
          <a:p>
            <a:pPr marL="0" indent="0" eaLnBrk="1" hangingPunct="1">
              <a:buFontTx/>
              <a:buNone/>
            </a:pPr>
            <a:r>
              <a:rPr lang="en-US" altLang="et-EE" sz="2200" smtClean="0">
                <a:latin typeface="Arial" charset="0"/>
                <a:ea typeface="ＭＳ Ｐゴシック" pitchFamily="34" charset="-128"/>
              </a:rPr>
              <a:t>im=rgb2gray(imread('obelix.jpg'));</a:t>
            </a:r>
          </a:p>
          <a:p>
            <a:pPr marL="0" indent="0" eaLnBrk="1" hangingPunct="1">
              <a:buFontTx/>
              <a:buNone/>
            </a:pPr>
            <a:r>
              <a:rPr lang="en-US" altLang="et-EE" sz="2200" smtClean="0">
                <a:latin typeface="Arial" charset="0"/>
                <a:ea typeface="ＭＳ Ｐゴシック" pitchFamily="34" charset="-128"/>
              </a:rPr>
              <a:t>im1=imresize(im, [1024 1024]);</a:t>
            </a:r>
          </a:p>
          <a:p>
            <a:pPr marL="0" indent="0" eaLnBrk="1" hangingPunct="1">
              <a:buFontTx/>
              <a:buNone/>
            </a:pPr>
            <a:r>
              <a:rPr lang="de-DE" altLang="et-EE" sz="2200" smtClean="0">
                <a:latin typeface="Arial" charset="0"/>
                <a:ea typeface="ＭＳ Ｐゴシック" pitchFamily="34" charset="-128"/>
              </a:rPr>
              <a:t>im2= gray2ind(im1,2^7);</a:t>
            </a:r>
          </a:p>
          <a:p>
            <a:pPr marL="0" indent="0" eaLnBrk="1" hangingPunct="1">
              <a:buFontTx/>
              <a:buNone/>
            </a:pPr>
            <a:r>
              <a:rPr lang="de-DE" altLang="et-EE" sz="2200" smtClean="0">
                <a:latin typeface="Arial" charset="0"/>
                <a:ea typeface="ＭＳ Ｐゴシック" pitchFamily="34" charset="-128"/>
              </a:rPr>
              <a:t>im3= gray2ind(im1,2^6);</a:t>
            </a:r>
          </a:p>
          <a:p>
            <a:pPr marL="0" indent="0" eaLnBrk="1" hangingPunct="1">
              <a:buFontTx/>
              <a:buNone/>
            </a:pPr>
            <a:r>
              <a:rPr lang="de-DE" altLang="et-EE" sz="2200" smtClean="0">
                <a:latin typeface="Arial" charset="0"/>
                <a:ea typeface="ＭＳ Ｐゴシック" pitchFamily="34" charset="-128"/>
              </a:rPr>
              <a:t>im4= gray2ind(im1,2^5);</a:t>
            </a:r>
          </a:p>
          <a:p>
            <a:pPr marL="0" indent="0" eaLnBrk="1" hangingPunct="1">
              <a:buFontTx/>
              <a:buNone/>
            </a:pPr>
            <a:r>
              <a:rPr lang="de-DE" altLang="et-EE" sz="2200" smtClean="0">
                <a:latin typeface="Arial" charset="0"/>
                <a:ea typeface="ＭＳ Ｐゴシック" pitchFamily="34" charset="-128"/>
              </a:rPr>
              <a:t>im5= gray2ind(im1,2^4);</a:t>
            </a:r>
          </a:p>
          <a:p>
            <a:pPr marL="0" indent="0" eaLnBrk="1" hangingPunct="1">
              <a:buFontTx/>
              <a:buNone/>
            </a:pPr>
            <a:r>
              <a:rPr lang="de-DE" altLang="et-EE" sz="2200" smtClean="0">
                <a:latin typeface="Arial" charset="0"/>
                <a:ea typeface="ＭＳ Ｐゴシック" pitchFamily="34" charset="-128"/>
              </a:rPr>
              <a:t>im6= gray2ind(im1,2^3);</a:t>
            </a:r>
          </a:p>
          <a:p>
            <a:pPr marL="0" indent="0" eaLnBrk="1" hangingPunct="1">
              <a:buFontTx/>
              <a:buNone/>
            </a:pPr>
            <a:r>
              <a:rPr lang="de-DE" altLang="et-EE" sz="2200" smtClean="0">
                <a:latin typeface="Arial" charset="0"/>
                <a:ea typeface="ＭＳ Ｐゴシック" pitchFamily="34" charset="-128"/>
              </a:rPr>
              <a:t>im7= gray2ind(im1,2^2);</a:t>
            </a:r>
          </a:p>
          <a:p>
            <a:pPr marL="0" indent="0" eaLnBrk="1" hangingPunct="1">
              <a:buFontTx/>
              <a:buNone/>
            </a:pPr>
            <a:r>
              <a:rPr lang="de-DE" altLang="et-EE" sz="2200" smtClean="0">
                <a:latin typeface="Arial" charset="0"/>
                <a:ea typeface="ＭＳ Ｐゴシック" pitchFamily="34" charset="-128"/>
              </a:rPr>
              <a:t>im8= gray2ind(im1,2^1);</a:t>
            </a:r>
          </a:p>
        </p:txBody>
      </p:sp>
      <p:pic>
        <p:nvPicPr>
          <p:cNvPr id="13315" name="Picture 12" descr="http://www.mymathgenius.com/images/matlab_1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685800"/>
            <a:ext cx="279400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85800" y="1189038"/>
            <a:ext cx="8229600" cy="452596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B0F0"/>
              </a:buClr>
              <a:buSzTx/>
              <a:buFontTx/>
              <a:buNone/>
              <a:tabLst/>
              <a:defRPr/>
            </a:pPr>
            <a:r>
              <a:rPr kumimoji="0" lang="en-IE" altLang="et-EE" sz="2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Remember </a:t>
            </a:r>
            <a:r>
              <a:rPr kumimoji="0" lang="en-IE" altLang="et-EE" sz="2200" b="0" i="1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digitization</a:t>
            </a:r>
            <a:r>
              <a:rPr kumimoji="0" lang="en-IE" altLang="et-EE" sz="2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 implies that a digital image is an </a:t>
            </a:r>
            <a:r>
              <a:rPr kumimoji="0" lang="en-IE" altLang="et-EE" sz="2200" b="0" i="1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approximation</a:t>
            </a:r>
            <a:r>
              <a:rPr kumimoji="0" lang="en-IE" altLang="et-EE" sz="2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 of a real scene</a:t>
            </a:r>
            <a:endParaRPr kumimoji="0" lang="en-US" altLang="et-EE" sz="22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3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743200"/>
            <a:ext cx="2559050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7888" y="2743200"/>
            <a:ext cx="2559050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828800" y="3581400"/>
            <a:ext cx="152400" cy="152400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t-EE" altLang="et-EE"/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4343400" y="4148138"/>
            <a:ext cx="49213" cy="46037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t-EE" altLang="et-EE"/>
          </a:p>
        </p:txBody>
      </p:sp>
      <p:cxnSp>
        <p:nvCxnSpPr>
          <p:cNvPr id="7" name="Straight Arrow Connector 3"/>
          <p:cNvCxnSpPr>
            <a:cxnSpLocks noChangeShapeType="1"/>
            <a:stCxn id="6" idx="3"/>
          </p:cNvCxnSpPr>
          <p:nvPr/>
        </p:nvCxnSpPr>
        <p:spPr bwMode="auto">
          <a:xfrm flipV="1">
            <a:off x="4392613" y="3276600"/>
            <a:ext cx="2236787" cy="895350"/>
          </a:xfrm>
          <a:prstGeom prst="straightConnector1">
            <a:avLst/>
          </a:prstGeom>
          <a:noFill/>
          <a:ln w="31750" algn="ctr">
            <a:solidFill>
              <a:srgbClr val="00B050"/>
            </a:solidFill>
            <a:round/>
            <a:headEnd/>
            <a:tailEnd type="arrow" w="med" len="med"/>
          </a:ln>
        </p:spPr>
      </p:cxn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6624638" y="3092450"/>
            <a:ext cx="12239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t-EE"/>
              <a:t>One pixel</a:t>
            </a:r>
            <a:endParaRPr lang="et-EE" altLang="et-EE"/>
          </a:p>
        </p:txBody>
      </p:sp>
      <p:cxnSp>
        <p:nvCxnSpPr>
          <p:cNvPr id="9" name="Straight Connector 6"/>
          <p:cNvCxnSpPr>
            <a:cxnSpLocks noChangeShapeType="1"/>
            <a:stCxn id="5" idx="0"/>
          </p:cNvCxnSpPr>
          <p:nvPr/>
        </p:nvCxnSpPr>
        <p:spPr bwMode="auto">
          <a:xfrm flipV="1">
            <a:off x="1905000" y="2743200"/>
            <a:ext cx="1512888" cy="838200"/>
          </a:xfrm>
          <a:prstGeom prst="line">
            <a:avLst/>
          </a:prstGeom>
          <a:noFill/>
          <a:ln w="25400" algn="ctr">
            <a:solidFill>
              <a:srgbClr val="FFFF00"/>
            </a:solidFill>
            <a:prstDash val="dash"/>
            <a:round/>
            <a:headEnd/>
            <a:tailEnd/>
          </a:ln>
        </p:spPr>
      </p:cxnSp>
      <p:cxnSp>
        <p:nvCxnSpPr>
          <p:cNvPr id="10" name="Straight Connector 8"/>
          <p:cNvCxnSpPr>
            <a:cxnSpLocks noChangeShapeType="1"/>
            <a:stCxn id="5" idx="2"/>
          </p:cNvCxnSpPr>
          <p:nvPr/>
        </p:nvCxnSpPr>
        <p:spPr bwMode="auto">
          <a:xfrm>
            <a:off x="1905000" y="3733800"/>
            <a:ext cx="1492250" cy="1819275"/>
          </a:xfrm>
          <a:prstGeom prst="line">
            <a:avLst/>
          </a:prstGeom>
          <a:noFill/>
          <a:ln w="25400" algn="ctr">
            <a:solidFill>
              <a:srgbClr val="FFFF00"/>
            </a:solidFill>
            <a:prstDash val="dash"/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1493838"/>
            <a:ext cx="7696200" cy="45259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buFontTx/>
              <a:buNone/>
            </a:pPr>
            <a:endParaRPr lang="en-US" altLang="et-EE" sz="2200" smtClean="0">
              <a:latin typeface="Arial" charset="0"/>
              <a:ea typeface="ＭＳ Ｐゴシック" pitchFamily="34" charset="-128"/>
            </a:endParaRPr>
          </a:p>
          <a:p>
            <a:pPr marL="0" indent="0" eaLnBrk="1" hangingPunct="1">
              <a:buFontTx/>
              <a:buNone/>
            </a:pPr>
            <a:endParaRPr lang="en-US" altLang="et-EE" sz="2200" smtClean="0">
              <a:latin typeface="Arial" charset="0"/>
              <a:ea typeface="ＭＳ Ｐゴシック" pitchFamily="34" charset="-128"/>
            </a:endParaRPr>
          </a:p>
          <a:p>
            <a:pPr marL="0" indent="0" eaLnBrk="1" hangingPunct="1">
              <a:buFontTx/>
              <a:buNone/>
            </a:pPr>
            <a:r>
              <a:rPr lang="en-US" altLang="et-EE" sz="2200" smtClean="0">
                <a:latin typeface="Arial" charset="0"/>
                <a:ea typeface="ＭＳ Ｐゴシック" pitchFamily="34" charset="-128"/>
              </a:rPr>
              <a:t>figure;</a:t>
            </a:r>
          </a:p>
          <a:p>
            <a:pPr marL="0" indent="0" eaLnBrk="1" hangingPunct="1">
              <a:buFontTx/>
              <a:buNone/>
            </a:pPr>
            <a:r>
              <a:rPr lang="en-US" altLang="et-EE" sz="2200" smtClean="0">
                <a:latin typeface="Arial" charset="0"/>
                <a:ea typeface="ＭＳ Ｐゴシック" pitchFamily="34" charset="-128"/>
              </a:rPr>
              <a:t>subplot(2,4,1);imshow(im1,[]);subplot(2,4,2);imshow(im2,[])</a:t>
            </a:r>
          </a:p>
          <a:p>
            <a:pPr marL="0" indent="0" eaLnBrk="1" hangingPunct="1">
              <a:buFontTx/>
              <a:buNone/>
            </a:pPr>
            <a:r>
              <a:rPr lang="en-US" altLang="et-EE" sz="2200" smtClean="0">
                <a:latin typeface="Arial" charset="0"/>
                <a:ea typeface="ＭＳ Ｐゴシック" pitchFamily="34" charset="-128"/>
              </a:rPr>
              <a:t>subplot(2,4,3);imshow(im3,[]);subplot(2,4,4);imshow(im4,[])</a:t>
            </a:r>
          </a:p>
          <a:p>
            <a:pPr marL="0" indent="0" eaLnBrk="1" hangingPunct="1">
              <a:buFontTx/>
              <a:buNone/>
            </a:pPr>
            <a:r>
              <a:rPr lang="en-US" altLang="et-EE" sz="2200" smtClean="0">
                <a:latin typeface="Arial" charset="0"/>
                <a:ea typeface="ＭＳ Ｐゴシック" pitchFamily="34" charset="-128"/>
              </a:rPr>
              <a:t>subplot(2,4,5);imshow(im5,[]);subplot(2,4,6);imshow(im6,[])</a:t>
            </a:r>
          </a:p>
          <a:p>
            <a:pPr marL="0" indent="0" eaLnBrk="1" hangingPunct="1">
              <a:buFontTx/>
              <a:buNone/>
            </a:pPr>
            <a:r>
              <a:rPr lang="en-US" altLang="et-EE" sz="2200" smtClean="0">
                <a:latin typeface="Arial" charset="0"/>
                <a:ea typeface="ＭＳ Ｐゴシック" pitchFamily="34" charset="-128"/>
              </a:rPr>
              <a:t>subplot(2,4,7);imshow(im7,[]);subplot(2,4,8);imshow(im8,[])</a:t>
            </a:r>
          </a:p>
          <a:p>
            <a:pPr marL="0" indent="0" eaLnBrk="1" hangingPunct="1">
              <a:buFontTx/>
              <a:buNone/>
            </a:pPr>
            <a:endParaRPr lang="et-EE" altLang="et-EE" sz="2200" smtClean="0">
              <a:latin typeface="Arial" charset="0"/>
              <a:ea typeface="ＭＳ Ｐゴシック" pitchFamily="34" charset="-128"/>
            </a:endParaRPr>
          </a:p>
          <a:p>
            <a:pPr marL="0" indent="0" eaLnBrk="1" hangingPunct="1">
              <a:buFontTx/>
              <a:buNone/>
            </a:pPr>
            <a:endParaRPr lang="de-DE" altLang="et-EE" sz="2200" smtClean="0">
              <a:latin typeface="Arial" charset="0"/>
              <a:ea typeface="ＭＳ Ｐゴシック" pitchFamily="34" charset="-128"/>
            </a:endParaRPr>
          </a:p>
          <a:p>
            <a:pPr marL="0" indent="0" eaLnBrk="1" hangingPunct="1">
              <a:buFontTx/>
              <a:buNone/>
            </a:pPr>
            <a:endParaRPr lang="de-DE" altLang="et-EE" sz="2200" smtClean="0">
              <a:latin typeface="Arial" charset="0"/>
              <a:ea typeface="ＭＳ Ｐゴシック" pitchFamily="34" charset="-128"/>
            </a:endParaRPr>
          </a:p>
          <a:p>
            <a:pPr marL="0" indent="0" eaLnBrk="1" hangingPunct="1">
              <a:buClr>
                <a:srgbClr val="00B0F0"/>
              </a:buClr>
              <a:buFontTx/>
              <a:buNone/>
            </a:pPr>
            <a:endParaRPr lang="en-US" altLang="et-EE" sz="2200" b="1" smtClean="0"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14339" name="Picture 12" descr="http://www.mymathgenius.com/images/matlab_1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685800"/>
            <a:ext cx="279400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Pixel Resolution:  </a:t>
            </a:r>
            <a:r>
              <a:rPr lang="en-US" sz="2400" dirty="0" smtClean="0"/>
              <a:t>is often considered equivalent to </a:t>
            </a:r>
            <a:r>
              <a:rPr lang="en-US" sz="2400" dirty="0" smtClean="0">
                <a:hlinkClick r:id="rId2" tooltip="Pixel"/>
              </a:rPr>
              <a:t>pixel</a:t>
            </a:r>
            <a:r>
              <a:rPr lang="en-US" sz="2400" dirty="0" smtClean="0"/>
              <a:t> count in digital imaging.</a:t>
            </a:r>
          </a:p>
          <a:p>
            <a:endParaRPr lang="en-US" sz="2400" dirty="0" smtClean="0"/>
          </a:p>
          <a:p>
            <a:endParaRPr lang="en-US" sz="2400" dirty="0"/>
          </a:p>
          <a:p>
            <a:pPr>
              <a:buNone/>
            </a:pPr>
            <a:endParaRPr lang="en-US" sz="2400" b="1" dirty="0" smtClean="0">
              <a:solidFill>
                <a:schemeClr val="tx2"/>
              </a:solidFill>
            </a:endParaRPr>
          </a:p>
          <a:p>
            <a:pPr algn="just"/>
            <a:r>
              <a:rPr lang="en-US" sz="1800" dirty="0" smtClean="0"/>
              <a:t>In pixel resolution, the term resolution refers to the total number of count of pixels in an digital image. For example. If an image has M rows and N columns, then its resolution can be defined as M X N.</a:t>
            </a:r>
          </a:p>
          <a:p>
            <a:pPr algn="just"/>
            <a:r>
              <a:rPr lang="en-US" sz="1800" dirty="0" smtClean="0"/>
              <a:t>pixel resolution of an image as   1200 X 500.</a:t>
            </a:r>
          </a:p>
          <a:p>
            <a:pPr>
              <a:buNone/>
            </a:pPr>
            <a:r>
              <a:rPr lang="en-US" sz="1800" b="1" dirty="0" smtClean="0"/>
              <a:t>How to calculate Megapixels?</a:t>
            </a:r>
          </a:p>
          <a:p>
            <a:r>
              <a:rPr lang="en-US" sz="1800" dirty="0" smtClean="0"/>
              <a:t>We can calculate mega pixels of a camera using pixel resolution.</a:t>
            </a:r>
          </a:p>
          <a:p>
            <a:r>
              <a:rPr lang="en-US" sz="1800" b="1" dirty="0" smtClean="0">
                <a:solidFill>
                  <a:schemeClr val="tx2"/>
                </a:solidFill>
              </a:rPr>
              <a:t>Column pixels (width ) X row pixels ( height ) / 1 Million.</a:t>
            </a:r>
          </a:p>
          <a:p>
            <a:pPr>
              <a:buNone/>
            </a:pPr>
            <a:endParaRPr lang="en-US" sz="1800" b="1" dirty="0" smtClean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US" sz="1800" dirty="0" smtClean="0"/>
              <a:t>Lets say we have an image of dimension: 2500 X 3192.</a:t>
            </a:r>
          </a:p>
          <a:p>
            <a:pPr>
              <a:buNone/>
            </a:pPr>
            <a:r>
              <a:rPr lang="en-US" sz="1800" dirty="0" smtClean="0"/>
              <a:t>Its pixel resolution = 2500 * 3192 = 7982350 bytes.</a:t>
            </a:r>
          </a:p>
          <a:p>
            <a:pPr>
              <a:buNone/>
            </a:pPr>
            <a:r>
              <a:rPr lang="en-US" sz="1800" dirty="0" smtClean="0"/>
              <a:t>Dividing it by 1 million = 7.9 = 8 mega pixel (approximately).</a:t>
            </a:r>
            <a:endParaRPr lang="en-US" sz="1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981200"/>
            <a:ext cx="76104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0"/>
            <a:ext cx="8120274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 Ratio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8229600" cy="1447800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Aspect ratio is the ratio between width of an image and the height of an image. It is commonly explained as two numbers separated by a colon (8:9).</a:t>
            </a:r>
            <a:endParaRPr lang="en-US" sz="24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590800"/>
            <a:ext cx="6696075" cy="401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to be 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229600" cy="2590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 smtClean="0"/>
              <a:t>Given info:</a:t>
            </a:r>
          </a:p>
          <a:p>
            <a:r>
              <a:rPr lang="en-US" sz="2000" dirty="0" smtClean="0"/>
              <a:t>Aspect ratio: c:r = 6:2</a:t>
            </a:r>
          </a:p>
          <a:p>
            <a:r>
              <a:rPr lang="en-US" sz="2000" dirty="0" smtClean="0"/>
              <a:t>Pixel resolution: c * r = 480000</a:t>
            </a:r>
          </a:p>
          <a:p>
            <a:r>
              <a:rPr lang="en-US" sz="2000" dirty="0" smtClean="0"/>
              <a:t>Bits per pixel: grayscale image = 8bpp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sz="2000" b="1" dirty="0" smtClean="0">
                <a:solidFill>
                  <a:srgbClr val="C00000"/>
                </a:solidFill>
              </a:rPr>
              <a:t>Find the rows and cols? ????????</a:t>
            </a:r>
          </a:p>
          <a:p>
            <a:pPr>
              <a:buNone/>
            </a:pPr>
            <a:endParaRPr lang="en-US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62375" y="2581275"/>
            <a:ext cx="5305425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04800" y="3429000"/>
            <a:ext cx="4175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Now Calculate the size of the image ?????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3962400"/>
            <a:ext cx="2415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Size = rows * cols * </a:t>
            </a:r>
            <a:r>
              <a:rPr lang="en-US" b="1" dirty="0" err="1" smtClean="0">
                <a:solidFill>
                  <a:srgbClr val="002060"/>
                </a:solidFill>
              </a:rPr>
              <a:t>bpp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45720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Size of image in bits = 400 * 1200 * 8</a:t>
            </a:r>
          </a:p>
          <a:p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                                   = 3840000 bits</a:t>
            </a:r>
          </a:p>
          <a:p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Size of image in bytes = 480000 bytes</a:t>
            </a:r>
            <a:endParaRPr 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Spatial 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 smtClean="0"/>
              <a:t>Spatial resolution states that the clarity of an image cannot be determined by the pixel resolution. The number of pixels in an image does not matter.</a:t>
            </a:r>
          </a:p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2895600"/>
            <a:ext cx="198120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15075" y="2847975"/>
            <a:ext cx="18383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733800" y="33528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Compare ????? </a:t>
            </a:r>
          </a:p>
          <a:p>
            <a:r>
              <a:rPr lang="en-US" dirty="0" smtClean="0"/>
              <a:t>Both have same size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47800" y="5181600"/>
            <a:ext cx="5410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They are measured on</a:t>
            </a:r>
          </a:p>
          <a:p>
            <a:r>
              <a:rPr lang="en-US" dirty="0" smtClean="0"/>
              <a:t>1.  Dots per inch   (Monitors)</a:t>
            </a:r>
          </a:p>
          <a:p>
            <a:r>
              <a:rPr lang="en-US" dirty="0" smtClean="0"/>
              <a:t>2.  Lines per inch   (Printers )</a:t>
            </a:r>
          </a:p>
          <a:p>
            <a:r>
              <a:rPr lang="en-US" dirty="0" smtClean="0"/>
              <a:t>3.  Pixels per inch   (Mobile phones. Smart gadgets)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Spatial Resolution </a:t>
            </a:r>
            <a:br>
              <a:rPr lang="en-US" dirty="0" smtClean="0"/>
            </a:br>
            <a:r>
              <a:rPr lang="en-US" dirty="0" smtClean="0"/>
              <a:t>Pixel Per Inch (PPI) Calculation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971800" y="2743200"/>
            <a:ext cx="20574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85800" y="3505200"/>
            <a:ext cx="792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Where a and b are the height and width resolutions in pixel and c is the diagonal resolution in pixels.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33600" y="2133600"/>
            <a:ext cx="47702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PPI = c / diagonal size in inches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685800" y="4267200"/>
            <a:ext cx="3517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If  Mobile Phone of  5.0 inches then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5800" y="4743271"/>
            <a:ext cx="6934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PPI = 2202.90717/5.0</a:t>
            </a:r>
          </a:p>
          <a:p>
            <a:r>
              <a:rPr lang="en-US" dirty="0" smtClean="0"/>
              <a:t>PPI = 440.58</a:t>
            </a:r>
          </a:p>
          <a:p>
            <a:r>
              <a:rPr lang="en-US" dirty="0" smtClean="0"/>
              <a:t>PPI = 441 (approx)</a:t>
            </a:r>
          </a:p>
          <a:p>
            <a:r>
              <a:rPr lang="en-US" dirty="0" smtClean="0"/>
              <a:t>That means that the pixel density of Mobile Phone is  441 PPI.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95400"/>
            <a:ext cx="7027701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histogram equalization image processing examp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828800"/>
            <a:ext cx="7124700" cy="4010026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762000" y="609600"/>
            <a:ext cx="769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Image enhancement: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Histogram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Equalization Example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371600"/>
            <a:ext cx="20955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1524000"/>
            <a:ext cx="344805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33600" y="4038600"/>
            <a:ext cx="340995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0" y="919163"/>
            <a:ext cx="91440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t-EE" sz="3300" dirty="0" smtClean="0">
                <a:latin typeface="+mn-lt"/>
              </a:rPr>
              <a:t>Digital Image </a:t>
            </a:r>
            <a:r>
              <a:rPr lang="en-US" altLang="et-EE" sz="3200" dirty="0" smtClean="0">
                <a:latin typeface="+mn-lt"/>
              </a:rPr>
              <a:t>Processing</a:t>
            </a:r>
            <a:endParaRPr lang="en-US" altLang="et-EE" sz="3300" dirty="0" smtClean="0">
              <a:latin typeface="+mn-lt"/>
            </a:endParaRPr>
          </a:p>
        </p:txBody>
      </p:sp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2133600"/>
            <a:ext cx="1771650" cy="206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4050" y="2133600"/>
            <a:ext cx="1773238" cy="206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97288" y="2133600"/>
            <a:ext cx="1771650" cy="206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67350" y="2133600"/>
            <a:ext cx="1771650" cy="206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2400" y="4183063"/>
            <a:ext cx="1773238" cy="206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39000" y="2133600"/>
            <a:ext cx="1771650" cy="206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905000" y="4183063"/>
            <a:ext cx="1773238" cy="206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678238" y="4183063"/>
            <a:ext cx="1808162" cy="206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http://www.aos.wisc.edu/~aalopez/aos101/wk5/e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590800"/>
            <a:ext cx="5105400" cy="278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0" y="73025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t-EE" sz="3200" dirty="0" smtClean="0">
                <a:latin typeface="+mn-lt"/>
              </a:rPr>
              <a:t>Sources of Digital Images</a:t>
            </a:r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228600" y="1501775"/>
            <a:ext cx="8520113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t-EE" sz="2200" i="1" dirty="0" smtClean="0">
                <a:latin typeface="+mn-lt"/>
              </a:rPr>
              <a:t>The principal source for the images is the </a:t>
            </a:r>
            <a:r>
              <a:rPr lang="en-US" altLang="et-EE" sz="2200" i="1" dirty="0" smtClean="0">
                <a:solidFill>
                  <a:srgbClr val="FF0000"/>
                </a:solidFill>
                <a:latin typeface="+mn-lt"/>
              </a:rPr>
              <a:t>electromagnetic (EM) energy spectrum</a:t>
            </a:r>
            <a:r>
              <a:rPr lang="en-US" altLang="et-EE" sz="2200" i="1" dirty="0" smtClean="0">
                <a:latin typeface="+mn-lt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http://www.aos.wisc.edu/~aalopez/aos101/wk5/e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6550" y="1433513"/>
            <a:ext cx="6165850" cy="336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8600" y="1600200"/>
            <a:ext cx="2286000" cy="4175125"/>
            <a:chOff x="3051391" y="2001400"/>
            <a:chExt cx="2286000" cy="4174511"/>
          </a:xfrm>
        </p:grpSpPr>
        <p:pic>
          <p:nvPicPr>
            <p:cNvPr id="3" name="Picture 7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127591" y="2001400"/>
              <a:ext cx="2057400" cy="2781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Rectangle 7"/>
            <p:cNvSpPr>
              <a:spLocks noChangeArrowheads="1"/>
            </p:cNvSpPr>
            <p:nvPr/>
          </p:nvSpPr>
          <p:spPr bwMode="auto">
            <a:xfrm>
              <a:off x="3051391" y="4975582"/>
              <a:ext cx="2286000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et-EE"/>
                <a:t>Gamma-Ray Imaging </a:t>
              </a:r>
            </a:p>
            <a:p>
              <a:pPr algn="ctr"/>
              <a:r>
                <a:rPr lang="en-US" altLang="et-EE"/>
                <a:t>Cherenkov Telescope</a:t>
              </a:r>
            </a:p>
          </p:txBody>
        </p:sp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6096000" y="1600200"/>
            <a:ext cx="2895600" cy="2781300"/>
            <a:chOff x="6019800" y="3166662"/>
            <a:chExt cx="2895600" cy="3205680"/>
          </a:xfrm>
        </p:grpSpPr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248400" y="3166662"/>
              <a:ext cx="2209800" cy="179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6019800" y="5172013"/>
              <a:ext cx="2895600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tr-TR" altLang="et-EE"/>
                <a:t>Gamma-Ray imaging of</a:t>
              </a:r>
            </a:p>
            <a:p>
              <a:pPr algn="ctr"/>
              <a:r>
                <a:rPr lang="en-US" altLang="et-EE"/>
                <a:t>A starburst galaxy about 12 million light-years away</a:t>
              </a:r>
            </a:p>
          </p:txBody>
        </p:sp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3022600" y="1600200"/>
            <a:ext cx="2768600" cy="4983163"/>
            <a:chOff x="-2441329" y="763874"/>
            <a:chExt cx="2768353" cy="4983811"/>
          </a:xfrm>
        </p:grpSpPr>
        <p:pic>
          <p:nvPicPr>
            <p:cNvPr id="9" name="Picture 6" descr="Fig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2416175" y="763874"/>
              <a:ext cx="2651125" cy="411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-2441329" y="5101354"/>
              <a:ext cx="2768353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et-EE"/>
                <a:t>Gamma-Ray Imaging </a:t>
              </a:r>
            </a:p>
            <a:p>
              <a:pPr algn="ctr"/>
              <a:r>
                <a:rPr lang="tr-TR" altLang="et-EE"/>
                <a:t>İn nuclear medicine</a:t>
              </a:r>
              <a:endParaRPr lang="en-US" altLang="et-EE"/>
            </a:p>
          </p:txBody>
        </p:sp>
      </p:grp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0" y="73025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t-EE" altLang="et-EE" sz="3200" dirty="0" smtClean="0">
                <a:latin typeface="+mn-lt"/>
              </a:rPr>
              <a:t>Gamma rays</a:t>
            </a:r>
            <a:endParaRPr lang="en-US" altLang="et-EE" sz="3200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http://www.aos.wisc.edu/~aalopez/aos101/wk5/e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433513"/>
            <a:ext cx="6165850" cy="336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0" y="73025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t-EE" altLang="et-EE" sz="3200" dirty="0" smtClean="0">
                <a:latin typeface="+mn-lt"/>
              </a:rPr>
              <a:t>X- rays</a:t>
            </a:r>
            <a:endParaRPr lang="en-US" altLang="et-EE" sz="3200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1476</Words>
  <Application>Microsoft Office PowerPoint</Application>
  <PresentationFormat>On-screen Show (4:3)</PresentationFormat>
  <Paragraphs>345</Paragraphs>
  <Slides>49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Introduction to DIP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Basic Analog to Digital Signals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Image Resolution</vt:lpstr>
      <vt:lpstr>Slide 42</vt:lpstr>
      <vt:lpstr>Aspect Ratio</vt:lpstr>
      <vt:lpstr>Problem to be solved</vt:lpstr>
      <vt:lpstr>Spatial resolution</vt:lpstr>
      <vt:lpstr>Spatial Resolution  Pixel Per Inch (PPI) Calculation</vt:lpstr>
      <vt:lpstr>Slide 47</vt:lpstr>
      <vt:lpstr>Slide 48</vt:lpstr>
      <vt:lpstr>Example 2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DIP</dc:title>
  <dc:creator>hp</dc:creator>
  <cp:lastModifiedBy>hp</cp:lastModifiedBy>
  <cp:revision>12</cp:revision>
  <dcterms:created xsi:type="dcterms:W3CDTF">2018-07-26T06:52:28Z</dcterms:created>
  <dcterms:modified xsi:type="dcterms:W3CDTF">2019-08-23T04:59:17Z</dcterms:modified>
</cp:coreProperties>
</file>